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4" r:id="rId4"/>
    <p:sldId id="258" r:id="rId5"/>
    <p:sldId id="259" r:id="rId6"/>
    <p:sldId id="266" r:id="rId7"/>
    <p:sldId id="260" r:id="rId8"/>
    <p:sldId id="267" r:id="rId9"/>
    <p:sldId id="268" r:id="rId10"/>
    <p:sldId id="269" r:id="rId11"/>
    <p:sldId id="270" r:id="rId12"/>
    <p:sldId id="271" r:id="rId13"/>
    <p:sldId id="272" r:id="rId14"/>
    <p:sldId id="273" r:id="rId15"/>
    <p:sldId id="263" r:id="rId16"/>
    <p:sldId id="264" r:id="rId17"/>
    <p:sldId id="265" r:id="rId18"/>
    <p:sldId id="261" r:id="rId19"/>
    <p:sldId id="275" r:id="rId20"/>
    <p:sldId id="27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CE0F8-F4D5-9D03-25CD-3E7074E38B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FA8EA4F-9449-68AA-91A7-788F0F5840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F3B7507-645F-2464-6CD0-6E2603B65FF8}"/>
              </a:ext>
            </a:extLst>
          </p:cNvPr>
          <p:cNvSpPr>
            <a:spLocks noGrp="1"/>
          </p:cNvSpPr>
          <p:nvPr>
            <p:ph type="dt" sz="half" idx="10"/>
          </p:nvPr>
        </p:nvSpPr>
        <p:spPr/>
        <p:txBody>
          <a:bodyPr/>
          <a:lstStyle/>
          <a:p>
            <a:fld id="{A1340F9F-5F79-45EA-99EF-8F296FB2F737}" type="datetimeFigureOut">
              <a:rPr lang="en-IN" smtClean="0"/>
              <a:t>08-07-2024</a:t>
            </a:fld>
            <a:endParaRPr lang="en-IN"/>
          </a:p>
        </p:txBody>
      </p:sp>
      <p:sp>
        <p:nvSpPr>
          <p:cNvPr id="5" name="Footer Placeholder 4">
            <a:extLst>
              <a:ext uri="{FF2B5EF4-FFF2-40B4-BE49-F238E27FC236}">
                <a16:creationId xmlns:a16="http://schemas.microsoft.com/office/drawing/2014/main" id="{E8FB027D-E3C4-B327-FE9F-43DC05CC905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43D6287-4354-EE9B-8E12-22ED955741D4}"/>
              </a:ext>
            </a:extLst>
          </p:cNvPr>
          <p:cNvSpPr>
            <a:spLocks noGrp="1"/>
          </p:cNvSpPr>
          <p:nvPr>
            <p:ph type="sldNum" sz="quarter" idx="12"/>
          </p:nvPr>
        </p:nvSpPr>
        <p:spPr/>
        <p:txBody>
          <a:bodyPr/>
          <a:lstStyle/>
          <a:p>
            <a:fld id="{0B7BBB7D-56B6-4F8A-828A-7117BF65C373}" type="slidenum">
              <a:rPr lang="en-IN" smtClean="0"/>
              <a:t>‹#›</a:t>
            </a:fld>
            <a:endParaRPr lang="en-IN"/>
          </a:p>
        </p:txBody>
      </p:sp>
    </p:spTree>
    <p:extLst>
      <p:ext uri="{BB962C8B-B14F-4D97-AF65-F5344CB8AC3E}">
        <p14:creationId xmlns:p14="http://schemas.microsoft.com/office/powerpoint/2010/main" val="41876935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BAEA3-D11C-5B5E-0417-209CC978FC3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E68E886-5D17-5817-D889-10772F8084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0CF7B24-ED50-1CF7-D211-7185F9666E09}"/>
              </a:ext>
            </a:extLst>
          </p:cNvPr>
          <p:cNvSpPr>
            <a:spLocks noGrp="1"/>
          </p:cNvSpPr>
          <p:nvPr>
            <p:ph type="dt" sz="half" idx="10"/>
          </p:nvPr>
        </p:nvSpPr>
        <p:spPr/>
        <p:txBody>
          <a:bodyPr/>
          <a:lstStyle/>
          <a:p>
            <a:fld id="{A1340F9F-5F79-45EA-99EF-8F296FB2F737}" type="datetimeFigureOut">
              <a:rPr lang="en-IN" smtClean="0"/>
              <a:t>08-07-2024</a:t>
            </a:fld>
            <a:endParaRPr lang="en-IN"/>
          </a:p>
        </p:txBody>
      </p:sp>
      <p:sp>
        <p:nvSpPr>
          <p:cNvPr id="5" name="Footer Placeholder 4">
            <a:extLst>
              <a:ext uri="{FF2B5EF4-FFF2-40B4-BE49-F238E27FC236}">
                <a16:creationId xmlns:a16="http://schemas.microsoft.com/office/drawing/2014/main" id="{FBAA129F-EBD2-DD6A-2D97-D097879E5F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CE2B669-8BF8-7366-5FF8-D5AC89AD9836}"/>
              </a:ext>
            </a:extLst>
          </p:cNvPr>
          <p:cNvSpPr>
            <a:spLocks noGrp="1"/>
          </p:cNvSpPr>
          <p:nvPr>
            <p:ph type="sldNum" sz="quarter" idx="12"/>
          </p:nvPr>
        </p:nvSpPr>
        <p:spPr/>
        <p:txBody>
          <a:bodyPr/>
          <a:lstStyle/>
          <a:p>
            <a:fld id="{0B7BBB7D-56B6-4F8A-828A-7117BF65C373}" type="slidenum">
              <a:rPr lang="en-IN" smtClean="0"/>
              <a:t>‹#›</a:t>
            </a:fld>
            <a:endParaRPr lang="en-IN"/>
          </a:p>
        </p:txBody>
      </p:sp>
    </p:spTree>
    <p:extLst>
      <p:ext uri="{BB962C8B-B14F-4D97-AF65-F5344CB8AC3E}">
        <p14:creationId xmlns:p14="http://schemas.microsoft.com/office/powerpoint/2010/main" val="921183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C54719-DCC0-2EC8-B673-7142750470A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5374547-CCFE-587F-8E0E-19FE4A7E172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F243875-A739-EA12-1E21-E29AB5910F66}"/>
              </a:ext>
            </a:extLst>
          </p:cNvPr>
          <p:cNvSpPr>
            <a:spLocks noGrp="1"/>
          </p:cNvSpPr>
          <p:nvPr>
            <p:ph type="dt" sz="half" idx="10"/>
          </p:nvPr>
        </p:nvSpPr>
        <p:spPr/>
        <p:txBody>
          <a:bodyPr/>
          <a:lstStyle/>
          <a:p>
            <a:fld id="{A1340F9F-5F79-45EA-99EF-8F296FB2F737}" type="datetimeFigureOut">
              <a:rPr lang="en-IN" smtClean="0"/>
              <a:t>08-07-2024</a:t>
            </a:fld>
            <a:endParaRPr lang="en-IN"/>
          </a:p>
        </p:txBody>
      </p:sp>
      <p:sp>
        <p:nvSpPr>
          <p:cNvPr id="5" name="Footer Placeholder 4">
            <a:extLst>
              <a:ext uri="{FF2B5EF4-FFF2-40B4-BE49-F238E27FC236}">
                <a16:creationId xmlns:a16="http://schemas.microsoft.com/office/drawing/2014/main" id="{3E5DA34B-82E7-BE2C-852C-B512D872D8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51E9660-EA03-5D5D-50E8-CA94DC77DA1F}"/>
              </a:ext>
            </a:extLst>
          </p:cNvPr>
          <p:cNvSpPr>
            <a:spLocks noGrp="1"/>
          </p:cNvSpPr>
          <p:nvPr>
            <p:ph type="sldNum" sz="quarter" idx="12"/>
          </p:nvPr>
        </p:nvSpPr>
        <p:spPr/>
        <p:txBody>
          <a:bodyPr/>
          <a:lstStyle/>
          <a:p>
            <a:fld id="{0B7BBB7D-56B6-4F8A-828A-7117BF65C373}" type="slidenum">
              <a:rPr lang="en-IN" smtClean="0"/>
              <a:t>‹#›</a:t>
            </a:fld>
            <a:endParaRPr lang="en-IN"/>
          </a:p>
        </p:txBody>
      </p:sp>
    </p:spTree>
    <p:extLst>
      <p:ext uri="{BB962C8B-B14F-4D97-AF65-F5344CB8AC3E}">
        <p14:creationId xmlns:p14="http://schemas.microsoft.com/office/powerpoint/2010/main" val="37057952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F4B78-FEB9-B515-7890-B62007F2BA3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A1AC40B-8057-9B3D-4101-04DA930E7F2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9053340-758D-4840-89C7-51397DA2892F}"/>
              </a:ext>
            </a:extLst>
          </p:cNvPr>
          <p:cNvSpPr>
            <a:spLocks noGrp="1"/>
          </p:cNvSpPr>
          <p:nvPr>
            <p:ph type="dt" sz="half" idx="10"/>
          </p:nvPr>
        </p:nvSpPr>
        <p:spPr/>
        <p:txBody>
          <a:bodyPr/>
          <a:lstStyle/>
          <a:p>
            <a:fld id="{A1340F9F-5F79-45EA-99EF-8F296FB2F737}" type="datetimeFigureOut">
              <a:rPr lang="en-IN" smtClean="0"/>
              <a:t>08-07-2024</a:t>
            </a:fld>
            <a:endParaRPr lang="en-IN"/>
          </a:p>
        </p:txBody>
      </p:sp>
      <p:sp>
        <p:nvSpPr>
          <p:cNvPr id="5" name="Footer Placeholder 4">
            <a:extLst>
              <a:ext uri="{FF2B5EF4-FFF2-40B4-BE49-F238E27FC236}">
                <a16:creationId xmlns:a16="http://schemas.microsoft.com/office/drawing/2014/main" id="{F7EBEEF9-B304-FCA9-4180-E10B1FC1CA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A5305A5-D868-5245-E113-34A4FD5561D5}"/>
              </a:ext>
            </a:extLst>
          </p:cNvPr>
          <p:cNvSpPr>
            <a:spLocks noGrp="1"/>
          </p:cNvSpPr>
          <p:nvPr>
            <p:ph type="sldNum" sz="quarter" idx="12"/>
          </p:nvPr>
        </p:nvSpPr>
        <p:spPr/>
        <p:txBody>
          <a:bodyPr/>
          <a:lstStyle/>
          <a:p>
            <a:fld id="{0B7BBB7D-56B6-4F8A-828A-7117BF65C373}" type="slidenum">
              <a:rPr lang="en-IN" smtClean="0"/>
              <a:t>‹#›</a:t>
            </a:fld>
            <a:endParaRPr lang="en-IN"/>
          </a:p>
        </p:txBody>
      </p:sp>
    </p:spTree>
    <p:extLst>
      <p:ext uri="{BB962C8B-B14F-4D97-AF65-F5344CB8AC3E}">
        <p14:creationId xmlns:p14="http://schemas.microsoft.com/office/powerpoint/2010/main" val="1751644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20973-2B6A-D5D6-744D-9047A6B828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74F5509-D06B-E582-4B06-6AC688A0C1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0EA642-5985-2E86-0ACF-59153317E28F}"/>
              </a:ext>
            </a:extLst>
          </p:cNvPr>
          <p:cNvSpPr>
            <a:spLocks noGrp="1"/>
          </p:cNvSpPr>
          <p:nvPr>
            <p:ph type="dt" sz="half" idx="10"/>
          </p:nvPr>
        </p:nvSpPr>
        <p:spPr/>
        <p:txBody>
          <a:bodyPr/>
          <a:lstStyle/>
          <a:p>
            <a:fld id="{A1340F9F-5F79-45EA-99EF-8F296FB2F737}" type="datetimeFigureOut">
              <a:rPr lang="en-IN" smtClean="0"/>
              <a:t>08-07-2024</a:t>
            </a:fld>
            <a:endParaRPr lang="en-IN"/>
          </a:p>
        </p:txBody>
      </p:sp>
      <p:sp>
        <p:nvSpPr>
          <p:cNvPr id="5" name="Footer Placeholder 4">
            <a:extLst>
              <a:ext uri="{FF2B5EF4-FFF2-40B4-BE49-F238E27FC236}">
                <a16:creationId xmlns:a16="http://schemas.microsoft.com/office/drawing/2014/main" id="{2A5464C0-1EDA-D9B3-E5B9-FBB96ED48A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00ECA20-4A41-3337-E2C4-9A4A6A9DB148}"/>
              </a:ext>
            </a:extLst>
          </p:cNvPr>
          <p:cNvSpPr>
            <a:spLocks noGrp="1"/>
          </p:cNvSpPr>
          <p:nvPr>
            <p:ph type="sldNum" sz="quarter" idx="12"/>
          </p:nvPr>
        </p:nvSpPr>
        <p:spPr/>
        <p:txBody>
          <a:bodyPr/>
          <a:lstStyle/>
          <a:p>
            <a:fld id="{0B7BBB7D-56B6-4F8A-828A-7117BF65C373}" type="slidenum">
              <a:rPr lang="en-IN" smtClean="0"/>
              <a:t>‹#›</a:t>
            </a:fld>
            <a:endParaRPr lang="en-IN"/>
          </a:p>
        </p:txBody>
      </p:sp>
    </p:spTree>
    <p:extLst>
      <p:ext uri="{BB962C8B-B14F-4D97-AF65-F5344CB8AC3E}">
        <p14:creationId xmlns:p14="http://schemas.microsoft.com/office/powerpoint/2010/main" val="3902324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367C-1026-2931-F1B4-9B7FAE1EA69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8D82EF9-F200-38B0-5402-549BEA5E15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B0CE855-F34F-4AFF-C212-04FA1EB3F0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4306707-2DA9-8A07-4B4C-3969CE92CA76}"/>
              </a:ext>
            </a:extLst>
          </p:cNvPr>
          <p:cNvSpPr>
            <a:spLocks noGrp="1"/>
          </p:cNvSpPr>
          <p:nvPr>
            <p:ph type="dt" sz="half" idx="10"/>
          </p:nvPr>
        </p:nvSpPr>
        <p:spPr/>
        <p:txBody>
          <a:bodyPr/>
          <a:lstStyle/>
          <a:p>
            <a:fld id="{A1340F9F-5F79-45EA-99EF-8F296FB2F737}" type="datetimeFigureOut">
              <a:rPr lang="en-IN" smtClean="0"/>
              <a:t>08-07-2024</a:t>
            </a:fld>
            <a:endParaRPr lang="en-IN"/>
          </a:p>
        </p:txBody>
      </p:sp>
      <p:sp>
        <p:nvSpPr>
          <p:cNvPr id="6" name="Footer Placeholder 5">
            <a:extLst>
              <a:ext uri="{FF2B5EF4-FFF2-40B4-BE49-F238E27FC236}">
                <a16:creationId xmlns:a16="http://schemas.microsoft.com/office/drawing/2014/main" id="{ED023335-4D8C-D759-2A33-E3A89A38C6E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4E07E93-39DF-E780-14B9-F63D8613A8E0}"/>
              </a:ext>
            </a:extLst>
          </p:cNvPr>
          <p:cNvSpPr>
            <a:spLocks noGrp="1"/>
          </p:cNvSpPr>
          <p:nvPr>
            <p:ph type="sldNum" sz="quarter" idx="12"/>
          </p:nvPr>
        </p:nvSpPr>
        <p:spPr/>
        <p:txBody>
          <a:bodyPr/>
          <a:lstStyle/>
          <a:p>
            <a:fld id="{0B7BBB7D-56B6-4F8A-828A-7117BF65C373}" type="slidenum">
              <a:rPr lang="en-IN" smtClean="0"/>
              <a:t>‹#›</a:t>
            </a:fld>
            <a:endParaRPr lang="en-IN"/>
          </a:p>
        </p:txBody>
      </p:sp>
    </p:spTree>
    <p:extLst>
      <p:ext uri="{BB962C8B-B14F-4D97-AF65-F5344CB8AC3E}">
        <p14:creationId xmlns:p14="http://schemas.microsoft.com/office/powerpoint/2010/main" val="365090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76E31-A7A3-0602-84A8-BCC6716F590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B03D72B-6DB3-21F2-2EC9-251F700465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47ADEE4-53EF-64DF-5E45-E4723FE6AF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AD01FE1-FADD-168D-21E9-97BD70AE8C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F1D341-7633-311D-2F60-6E2E7B0849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9BD7C62-7528-0729-B80B-5D8E03407CCF}"/>
              </a:ext>
            </a:extLst>
          </p:cNvPr>
          <p:cNvSpPr>
            <a:spLocks noGrp="1"/>
          </p:cNvSpPr>
          <p:nvPr>
            <p:ph type="dt" sz="half" idx="10"/>
          </p:nvPr>
        </p:nvSpPr>
        <p:spPr/>
        <p:txBody>
          <a:bodyPr/>
          <a:lstStyle/>
          <a:p>
            <a:fld id="{A1340F9F-5F79-45EA-99EF-8F296FB2F737}" type="datetimeFigureOut">
              <a:rPr lang="en-IN" smtClean="0"/>
              <a:t>08-07-2024</a:t>
            </a:fld>
            <a:endParaRPr lang="en-IN"/>
          </a:p>
        </p:txBody>
      </p:sp>
      <p:sp>
        <p:nvSpPr>
          <p:cNvPr id="8" name="Footer Placeholder 7">
            <a:extLst>
              <a:ext uri="{FF2B5EF4-FFF2-40B4-BE49-F238E27FC236}">
                <a16:creationId xmlns:a16="http://schemas.microsoft.com/office/drawing/2014/main" id="{02921CBB-E739-B42C-5A77-DD50722B151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0B17FAA-AB3D-010E-5AF0-C5A38BC1474E}"/>
              </a:ext>
            </a:extLst>
          </p:cNvPr>
          <p:cNvSpPr>
            <a:spLocks noGrp="1"/>
          </p:cNvSpPr>
          <p:nvPr>
            <p:ph type="sldNum" sz="quarter" idx="12"/>
          </p:nvPr>
        </p:nvSpPr>
        <p:spPr/>
        <p:txBody>
          <a:bodyPr/>
          <a:lstStyle/>
          <a:p>
            <a:fld id="{0B7BBB7D-56B6-4F8A-828A-7117BF65C373}" type="slidenum">
              <a:rPr lang="en-IN" smtClean="0"/>
              <a:t>‹#›</a:t>
            </a:fld>
            <a:endParaRPr lang="en-IN"/>
          </a:p>
        </p:txBody>
      </p:sp>
    </p:spTree>
    <p:extLst>
      <p:ext uri="{BB962C8B-B14F-4D97-AF65-F5344CB8AC3E}">
        <p14:creationId xmlns:p14="http://schemas.microsoft.com/office/powerpoint/2010/main" val="585901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2C8C9-5DE3-A29E-D172-FB65169A04F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227F3B6-7C28-947D-747C-5EC8A955ABF8}"/>
              </a:ext>
            </a:extLst>
          </p:cNvPr>
          <p:cNvSpPr>
            <a:spLocks noGrp="1"/>
          </p:cNvSpPr>
          <p:nvPr>
            <p:ph type="dt" sz="half" idx="10"/>
          </p:nvPr>
        </p:nvSpPr>
        <p:spPr/>
        <p:txBody>
          <a:bodyPr/>
          <a:lstStyle/>
          <a:p>
            <a:fld id="{A1340F9F-5F79-45EA-99EF-8F296FB2F737}" type="datetimeFigureOut">
              <a:rPr lang="en-IN" smtClean="0"/>
              <a:t>08-07-2024</a:t>
            </a:fld>
            <a:endParaRPr lang="en-IN"/>
          </a:p>
        </p:txBody>
      </p:sp>
      <p:sp>
        <p:nvSpPr>
          <p:cNvPr id="4" name="Footer Placeholder 3">
            <a:extLst>
              <a:ext uri="{FF2B5EF4-FFF2-40B4-BE49-F238E27FC236}">
                <a16:creationId xmlns:a16="http://schemas.microsoft.com/office/drawing/2014/main" id="{60936126-B7BD-6F2D-54B7-81A1E4F82C1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7613AF9-CAD1-3214-4CDD-F77B145AD9F1}"/>
              </a:ext>
            </a:extLst>
          </p:cNvPr>
          <p:cNvSpPr>
            <a:spLocks noGrp="1"/>
          </p:cNvSpPr>
          <p:nvPr>
            <p:ph type="sldNum" sz="quarter" idx="12"/>
          </p:nvPr>
        </p:nvSpPr>
        <p:spPr/>
        <p:txBody>
          <a:bodyPr/>
          <a:lstStyle/>
          <a:p>
            <a:fld id="{0B7BBB7D-56B6-4F8A-828A-7117BF65C373}" type="slidenum">
              <a:rPr lang="en-IN" smtClean="0"/>
              <a:t>‹#›</a:t>
            </a:fld>
            <a:endParaRPr lang="en-IN"/>
          </a:p>
        </p:txBody>
      </p:sp>
    </p:spTree>
    <p:extLst>
      <p:ext uri="{BB962C8B-B14F-4D97-AF65-F5344CB8AC3E}">
        <p14:creationId xmlns:p14="http://schemas.microsoft.com/office/powerpoint/2010/main" val="4253238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A87EF4-10C8-F519-2FE9-B16B168A58C9}"/>
              </a:ext>
            </a:extLst>
          </p:cNvPr>
          <p:cNvSpPr>
            <a:spLocks noGrp="1"/>
          </p:cNvSpPr>
          <p:nvPr>
            <p:ph type="dt" sz="half" idx="10"/>
          </p:nvPr>
        </p:nvSpPr>
        <p:spPr/>
        <p:txBody>
          <a:bodyPr/>
          <a:lstStyle/>
          <a:p>
            <a:fld id="{A1340F9F-5F79-45EA-99EF-8F296FB2F737}" type="datetimeFigureOut">
              <a:rPr lang="en-IN" smtClean="0"/>
              <a:t>08-07-2024</a:t>
            </a:fld>
            <a:endParaRPr lang="en-IN"/>
          </a:p>
        </p:txBody>
      </p:sp>
      <p:sp>
        <p:nvSpPr>
          <p:cNvPr id="3" name="Footer Placeholder 2">
            <a:extLst>
              <a:ext uri="{FF2B5EF4-FFF2-40B4-BE49-F238E27FC236}">
                <a16:creationId xmlns:a16="http://schemas.microsoft.com/office/drawing/2014/main" id="{1A0D1F94-A1F1-BF75-36D2-2891714860E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02EF33F-DFAC-4005-0821-076F22AA9D5F}"/>
              </a:ext>
            </a:extLst>
          </p:cNvPr>
          <p:cNvSpPr>
            <a:spLocks noGrp="1"/>
          </p:cNvSpPr>
          <p:nvPr>
            <p:ph type="sldNum" sz="quarter" idx="12"/>
          </p:nvPr>
        </p:nvSpPr>
        <p:spPr/>
        <p:txBody>
          <a:bodyPr/>
          <a:lstStyle/>
          <a:p>
            <a:fld id="{0B7BBB7D-56B6-4F8A-828A-7117BF65C373}" type="slidenum">
              <a:rPr lang="en-IN" smtClean="0"/>
              <a:t>‹#›</a:t>
            </a:fld>
            <a:endParaRPr lang="en-IN"/>
          </a:p>
        </p:txBody>
      </p:sp>
    </p:spTree>
    <p:extLst>
      <p:ext uri="{BB962C8B-B14F-4D97-AF65-F5344CB8AC3E}">
        <p14:creationId xmlns:p14="http://schemas.microsoft.com/office/powerpoint/2010/main" val="752828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A31E-C952-509C-3B44-3E46A9078C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83D8026-5A65-31D1-8B14-96CF8BB907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8AB11F3-1BA6-B863-5983-1DD4FA9FB5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FB20A9-8034-725A-CBE3-6FF5393E2290}"/>
              </a:ext>
            </a:extLst>
          </p:cNvPr>
          <p:cNvSpPr>
            <a:spLocks noGrp="1"/>
          </p:cNvSpPr>
          <p:nvPr>
            <p:ph type="dt" sz="half" idx="10"/>
          </p:nvPr>
        </p:nvSpPr>
        <p:spPr/>
        <p:txBody>
          <a:bodyPr/>
          <a:lstStyle/>
          <a:p>
            <a:fld id="{A1340F9F-5F79-45EA-99EF-8F296FB2F737}" type="datetimeFigureOut">
              <a:rPr lang="en-IN" smtClean="0"/>
              <a:t>08-07-2024</a:t>
            </a:fld>
            <a:endParaRPr lang="en-IN"/>
          </a:p>
        </p:txBody>
      </p:sp>
      <p:sp>
        <p:nvSpPr>
          <p:cNvPr id="6" name="Footer Placeholder 5">
            <a:extLst>
              <a:ext uri="{FF2B5EF4-FFF2-40B4-BE49-F238E27FC236}">
                <a16:creationId xmlns:a16="http://schemas.microsoft.com/office/drawing/2014/main" id="{70D7B145-DF9A-949A-6D2B-D13FE1B5961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670901F-FB3D-A04E-9C7E-208E4B012693}"/>
              </a:ext>
            </a:extLst>
          </p:cNvPr>
          <p:cNvSpPr>
            <a:spLocks noGrp="1"/>
          </p:cNvSpPr>
          <p:nvPr>
            <p:ph type="sldNum" sz="quarter" idx="12"/>
          </p:nvPr>
        </p:nvSpPr>
        <p:spPr/>
        <p:txBody>
          <a:bodyPr/>
          <a:lstStyle/>
          <a:p>
            <a:fld id="{0B7BBB7D-56B6-4F8A-828A-7117BF65C373}" type="slidenum">
              <a:rPr lang="en-IN" smtClean="0"/>
              <a:t>‹#›</a:t>
            </a:fld>
            <a:endParaRPr lang="en-IN"/>
          </a:p>
        </p:txBody>
      </p:sp>
    </p:spTree>
    <p:extLst>
      <p:ext uri="{BB962C8B-B14F-4D97-AF65-F5344CB8AC3E}">
        <p14:creationId xmlns:p14="http://schemas.microsoft.com/office/powerpoint/2010/main" val="3033144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9D813-E92F-0F68-9E66-79AECDF6FD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4629A53-9444-B7CB-C81F-D14ED7F471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10C9238-D027-FC08-CC90-EF4C63E8FE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9E198F-CD48-4B0F-D996-71BA35096235}"/>
              </a:ext>
            </a:extLst>
          </p:cNvPr>
          <p:cNvSpPr>
            <a:spLocks noGrp="1"/>
          </p:cNvSpPr>
          <p:nvPr>
            <p:ph type="dt" sz="half" idx="10"/>
          </p:nvPr>
        </p:nvSpPr>
        <p:spPr/>
        <p:txBody>
          <a:bodyPr/>
          <a:lstStyle/>
          <a:p>
            <a:fld id="{A1340F9F-5F79-45EA-99EF-8F296FB2F737}" type="datetimeFigureOut">
              <a:rPr lang="en-IN" smtClean="0"/>
              <a:t>08-07-2024</a:t>
            </a:fld>
            <a:endParaRPr lang="en-IN"/>
          </a:p>
        </p:txBody>
      </p:sp>
      <p:sp>
        <p:nvSpPr>
          <p:cNvPr id="6" name="Footer Placeholder 5">
            <a:extLst>
              <a:ext uri="{FF2B5EF4-FFF2-40B4-BE49-F238E27FC236}">
                <a16:creationId xmlns:a16="http://schemas.microsoft.com/office/drawing/2014/main" id="{B6F8A7AB-E464-83C9-7B22-5E3461B6241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BF048ED-3AE4-5CB2-16B1-24766020D3F4}"/>
              </a:ext>
            </a:extLst>
          </p:cNvPr>
          <p:cNvSpPr>
            <a:spLocks noGrp="1"/>
          </p:cNvSpPr>
          <p:nvPr>
            <p:ph type="sldNum" sz="quarter" idx="12"/>
          </p:nvPr>
        </p:nvSpPr>
        <p:spPr/>
        <p:txBody>
          <a:bodyPr/>
          <a:lstStyle/>
          <a:p>
            <a:fld id="{0B7BBB7D-56B6-4F8A-828A-7117BF65C373}" type="slidenum">
              <a:rPr lang="en-IN" smtClean="0"/>
              <a:t>‹#›</a:t>
            </a:fld>
            <a:endParaRPr lang="en-IN"/>
          </a:p>
        </p:txBody>
      </p:sp>
    </p:spTree>
    <p:extLst>
      <p:ext uri="{BB962C8B-B14F-4D97-AF65-F5344CB8AC3E}">
        <p14:creationId xmlns:p14="http://schemas.microsoft.com/office/powerpoint/2010/main" val="22799924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60C27D-14C5-3F63-5A4F-1EE63D020C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DE0CEF5-4570-5A10-BA7E-D58AEEB326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61FC500-CF68-884B-F438-2154D179BC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340F9F-5F79-45EA-99EF-8F296FB2F737}" type="datetimeFigureOut">
              <a:rPr lang="en-IN" smtClean="0"/>
              <a:t>08-07-2024</a:t>
            </a:fld>
            <a:endParaRPr lang="en-IN"/>
          </a:p>
        </p:txBody>
      </p:sp>
      <p:sp>
        <p:nvSpPr>
          <p:cNvPr id="5" name="Footer Placeholder 4">
            <a:extLst>
              <a:ext uri="{FF2B5EF4-FFF2-40B4-BE49-F238E27FC236}">
                <a16:creationId xmlns:a16="http://schemas.microsoft.com/office/drawing/2014/main" id="{6D5281E6-2B6A-C5A5-5DE2-F1402D94FB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87718A5-E3E4-7E2F-93D0-E51A64781A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7BBB7D-56B6-4F8A-828A-7117BF65C373}" type="slidenum">
              <a:rPr lang="en-IN" smtClean="0"/>
              <a:t>‹#›</a:t>
            </a:fld>
            <a:endParaRPr lang="en-IN"/>
          </a:p>
        </p:txBody>
      </p:sp>
    </p:spTree>
    <p:extLst>
      <p:ext uri="{BB962C8B-B14F-4D97-AF65-F5344CB8AC3E}">
        <p14:creationId xmlns:p14="http://schemas.microsoft.com/office/powerpoint/2010/main" val="30696879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10B8007-C691-39A6-6EC7-BF72D0B83932}"/>
              </a:ext>
            </a:extLst>
          </p:cNvPr>
          <p:cNvSpPr>
            <a:spLocks noGrp="1"/>
          </p:cNvSpPr>
          <p:nvPr>
            <p:ph type="subTitle" idx="1"/>
          </p:nvPr>
        </p:nvSpPr>
        <p:spPr>
          <a:xfrm>
            <a:off x="934497" y="2829098"/>
            <a:ext cx="7094135" cy="2321169"/>
          </a:xfrm>
          <a:prstGeom prst="rect">
            <a:avLst/>
          </a:prstGeom>
        </p:spPr>
        <p:txBody>
          <a:bodyPr>
            <a:normAutofit/>
          </a:bodyPr>
          <a:lstStyle/>
          <a:p>
            <a:pPr algn="l">
              <a:lnSpc>
                <a:spcPct val="150000"/>
              </a:lnSpc>
            </a:pPr>
            <a:r>
              <a:rPr lang="en-IN" sz="2800" dirty="0">
                <a:solidFill>
                  <a:schemeClr val="bg1"/>
                </a:solidFill>
                <a:latin typeface="Times New Roman" panose="02020603050405020304" pitchFamily="18" charset="0"/>
                <a:cs typeface="Times New Roman" panose="02020603050405020304" pitchFamily="18" charset="0"/>
              </a:rPr>
              <a:t>Team Name: MDSA Smart City Pioneers</a:t>
            </a:r>
          </a:p>
          <a:p>
            <a:pPr algn="l">
              <a:lnSpc>
                <a:spcPct val="200000"/>
              </a:lnSpc>
            </a:pPr>
            <a:r>
              <a:rPr lang="en-IN" sz="2800" dirty="0">
                <a:solidFill>
                  <a:schemeClr val="bg1"/>
                </a:solidFill>
                <a:latin typeface="Times New Roman" panose="02020603050405020304" pitchFamily="18" charset="0"/>
                <a:cs typeface="Times New Roman" panose="02020603050405020304" pitchFamily="18" charset="0"/>
              </a:rPr>
              <a:t>Team ID: AG24-1400747</a:t>
            </a:r>
          </a:p>
        </p:txBody>
      </p:sp>
      <p:sp>
        <p:nvSpPr>
          <p:cNvPr id="11" name="TextBox 10">
            <a:extLst>
              <a:ext uri="{FF2B5EF4-FFF2-40B4-BE49-F238E27FC236}">
                <a16:creationId xmlns:a16="http://schemas.microsoft.com/office/drawing/2014/main" id="{E200800E-FE3F-71D6-0237-E464C1983205}"/>
              </a:ext>
            </a:extLst>
          </p:cNvPr>
          <p:cNvSpPr txBox="1"/>
          <p:nvPr/>
        </p:nvSpPr>
        <p:spPr>
          <a:xfrm>
            <a:off x="393560" y="1508317"/>
            <a:ext cx="11404879" cy="584775"/>
          </a:xfrm>
          <a:prstGeom prst="rect">
            <a:avLst/>
          </a:prstGeom>
          <a:noFill/>
        </p:spPr>
        <p:txBody>
          <a:bodyPr wrap="square" rtlCol="0">
            <a:spAutoFit/>
          </a:bodyPr>
          <a:lstStyle/>
          <a:p>
            <a:pPr algn="ctr"/>
            <a:r>
              <a:rPr lang="en-IN" sz="3200" b="1" dirty="0">
                <a:solidFill>
                  <a:schemeClr val="bg1"/>
                </a:solidFill>
                <a:latin typeface="Times New Roman" panose="02020603050405020304" pitchFamily="18" charset="0"/>
                <a:cs typeface="Times New Roman" panose="02020603050405020304" pitchFamily="18" charset="0"/>
              </a:rPr>
              <a:t>Bharati Vidyapeeth’s College of Engineering for Women, Pune</a:t>
            </a:r>
          </a:p>
        </p:txBody>
      </p:sp>
      <p:sp>
        <p:nvSpPr>
          <p:cNvPr id="2" name="TextBox 1">
            <a:extLst>
              <a:ext uri="{FF2B5EF4-FFF2-40B4-BE49-F238E27FC236}">
                <a16:creationId xmlns:a16="http://schemas.microsoft.com/office/drawing/2014/main" id="{55EBB5EB-75B8-4689-CC90-40572161514D}"/>
              </a:ext>
            </a:extLst>
          </p:cNvPr>
          <p:cNvSpPr txBox="1"/>
          <p:nvPr/>
        </p:nvSpPr>
        <p:spPr>
          <a:xfrm>
            <a:off x="388646" y="598831"/>
            <a:ext cx="11404879" cy="584775"/>
          </a:xfrm>
          <a:prstGeom prst="rect">
            <a:avLst/>
          </a:prstGeom>
          <a:noFill/>
        </p:spPr>
        <p:txBody>
          <a:bodyPr wrap="square" rtlCol="0">
            <a:spAutoFit/>
          </a:bodyPr>
          <a:lstStyle/>
          <a:p>
            <a:pPr algn="ctr"/>
            <a:r>
              <a:rPr lang="en-IN" sz="3200" b="1" dirty="0">
                <a:solidFill>
                  <a:schemeClr val="bg1"/>
                </a:solidFill>
                <a:latin typeface="Times New Roman" panose="02020603050405020304" pitchFamily="18" charset="0"/>
                <a:cs typeface="Times New Roman" panose="02020603050405020304" pitchFamily="18" charset="0"/>
              </a:rPr>
              <a:t>AAKRUTI Global 2024</a:t>
            </a:r>
          </a:p>
        </p:txBody>
      </p:sp>
    </p:spTree>
    <p:extLst>
      <p:ext uri="{BB962C8B-B14F-4D97-AF65-F5344CB8AC3E}">
        <p14:creationId xmlns:p14="http://schemas.microsoft.com/office/powerpoint/2010/main" val="22567828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14B02-79CA-B221-6806-1D5F6BECFD0E}"/>
              </a:ext>
            </a:extLst>
          </p:cNvPr>
          <p:cNvSpPr>
            <a:spLocks noGrp="1"/>
          </p:cNvSpPr>
          <p:nvPr>
            <p:ph type="title"/>
          </p:nvPr>
        </p:nvSpPr>
        <p:spPr>
          <a:xfrm>
            <a:off x="134471" y="-193369"/>
            <a:ext cx="12057529" cy="1325563"/>
          </a:xfrm>
        </p:spPr>
        <p:txBody>
          <a:bodyPr>
            <a:normAutofit/>
          </a:bodyPr>
          <a:lstStyle/>
          <a:p>
            <a:pPr>
              <a:lnSpc>
                <a:spcPct val="100000"/>
              </a:lnSpc>
            </a:pPr>
            <a:r>
              <a:rPr lang="en-IN" sz="4000" dirty="0">
                <a:latin typeface="Times New Roman" panose="02020603050405020304" pitchFamily="18" charset="0"/>
                <a:cs typeface="Times New Roman" panose="02020603050405020304" pitchFamily="18" charset="0"/>
              </a:rPr>
              <a:t>Step 4: Magnetic Separation</a:t>
            </a:r>
          </a:p>
        </p:txBody>
      </p:sp>
      <p:sp>
        <p:nvSpPr>
          <p:cNvPr id="19" name="Content Placeholder 2">
            <a:extLst>
              <a:ext uri="{FF2B5EF4-FFF2-40B4-BE49-F238E27FC236}">
                <a16:creationId xmlns:a16="http://schemas.microsoft.com/office/drawing/2014/main" id="{8AE4E2BC-749F-B848-F2E6-E77DBCB04270}"/>
              </a:ext>
            </a:extLst>
          </p:cNvPr>
          <p:cNvSpPr txBox="1">
            <a:spLocks/>
          </p:cNvSpPr>
          <p:nvPr/>
        </p:nvSpPr>
        <p:spPr>
          <a:xfrm>
            <a:off x="7322439" y="2315817"/>
            <a:ext cx="4346101" cy="20872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IN" sz="2400" dirty="0">
                <a:latin typeface="Times New Roman" panose="02020603050405020304" pitchFamily="18" charset="0"/>
                <a:cs typeface="Times New Roman" panose="02020603050405020304" pitchFamily="18" charset="0"/>
              </a:rPr>
              <a:t>We will now use an electric magnet to separate the magnetic waste from the rest of the waste</a:t>
            </a:r>
          </a:p>
        </p:txBody>
      </p:sp>
      <p:pic>
        <p:nvPicPr>
          <p:cNvPr id="3" name="Picture 2">
            <a:extLst>
              <a:ext uri="{FF2B5EF4-FFF2-40B4-BE49-F238E27FC236}">
                <a16:creationId xmlns:a16="http://schemas.microsoft.com/office/drawing/2014/main" id="{08E813D5-0E90-7220-ABF6-8F4AD26BAA65}"/>
              </a:ext>
            </a:extLst>
          </p:cNvPr>
          <p:cNvPicPr>
            <a:picLocks noChangeAspect="1"/>
          </p:cNvPicPr>
          <p:nvPr/>
        </p:nvPicPr>
        <p:blipFill rotWithShape="1">
          <a:blip r:embed="rId2"/>
          <a:srcRect l="11009" t="16109" r="2605" b="6103"/>
          <a:stretch/>
        </p:blipFill>
        <p:spPr>
          <a:xfrm>
            <a:off x="361243" y="1519855"/>
            <a:ext cx="6366935" cy="3818290"/>
          </a:xfrm>
          <a:prstGeom prst="rect">
            <a:avLst/>
          </a:prstGeom>
          <a:ln>
            <a:solidFill>
              <a:schemeClr val="tx1"/>
            </a:solidFill>
          </a:ln>
        </p:spPr>
      </p:pic>
    </p:spTree>
    <p:extLst>
      <p:ext uri="{BB962C8B-B14F-4D97-AF65-F5344CB8AC3E}">
        <p14:creationId xmlns:p14="http://schemas.microsoft.com/office/powerpoint/2010/main" val="2258012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14B02-79CA-B221-6806-1D5F6BECFD0E}"/>
              </a:ext>
            </a:extLst>
          </p:cNvPr>
          <p:cNvSpPr>
            <a:spLocks noGrp="1"/>
          </p:cNvSpPr>
          <p:nvPr>
            <p:ph type="title"/>
          </p:nvPr>
        </p:nvSpPr>
        <p:spPr>
          <a:xfrm>
            <a:off x="67233" y="135286"/>
            <a:ext cx="12057529" cy="1325563"/>
          </a:xfrm>
        </p:spPr>
        <p:txBody>
          <a:bodyPr>
            <a:normAutofit/>
          </a:bodyPr>
          <a:lstStyle/>
          <a:p>
            <a:pPr algn="ctr"/>
            <a:r>
              <a:rPr lang="en-IN" sz="4000" dirty="0">
                <a:latin typeface="Times New Roman" panose="02020603050405020304" pitchFamily="18" charset="0"/>
                <a:cs typeface="Times New Roman" panose="02020603050405020304" pitchFamily="18" charset="0"/>
              </a:rPr>
              <a:t>Step 5a: Segregating Waste into Biodegradable and Non-Biodegradable</a:t>
            </a:r>
          </a:p>
        </p:txBody>
      </p:sp>
      <p:pic>
        <p:nvPicPr>
          <p:cNvPr id="11" name="Picture 10">
            <a:extLst>
              <a:ext uri="{FF2B5EF4-FFF2-40B4-BE49-F238E27FC236}">
                <a16:creationId xmlns:a16="http://schemas.microsoft.com/office/drawing/2014/main" id="{C0DC2D31-38C8-E058-9E5E-370BF7CED6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6603" y="1582025"/>
            <a:ext cx="5961530" cy="2464968"/>
          </a:xfrm>
          <a:prstGeom prst="rect">
            <a:avLst/>
          </a:prstGeom>
        </p:spPr>
      </p:pic>
      <p:sp>
        <p:nvSpPr>
          <p:cNvPr id="9" name="TextBox 8">
            <a:extLst>
              <a:ext uri="{FF2B5EF4-FFF2-40B4-BE49-F238E27FC236}">
                <a16:creationId xmlns:a16="http://schemas.microsoft.com/office/drawing/2014/main" id="{D6BF8510-EEBA-871C-B9D1-2A7E529437C3}"/>
              </a:ext>
            </a:extLst>
          </p:cNvPr>
          <p:cNvSpPr txBox="1"/>
          <p:nvPr/>
        </p:nvSpPr>
        <p:spPr>
          <a:xfrm>
            <a:off x="6230471" y="4168169"/>
            <a:ext cx="5961529" cy="2264081"/>
          </a:xfrm>
          <a:prstGeom prst="rect">
            <a:avLst/>
          </a:prstGeom>
          <a:noFill/>
        </p:spPr>
        <p:txBody>
          <a:bodyPr wrap="square">
            <a:spAutoFit/>
          </a:bodyPr>
          <a:lstStyle/>
          <a:p>
            <a:pPr>
              <a:lnSpc>
                <a:spcPct val="150000"/>
              </a:lnSpc>
            </a:pPr>
            <a:r>
              <a:rPr lang="en-IN" sz="1600" b="1" dirty="0">
                <a:latin typeface="Times New Roman" panose="02020603050405020304" pitchFamily="18" charset="0"/>
                <a:cs typeface="Times New Roman" panose="02020603050405020304" pitchFamily="18" charset="0"/>
              </a:rPr>
              <a:t>3. Data Processing and Analysis:- </a:t>
            </a:r>
            <a:r>
              <a:rPr lang="en-US" sz="1600" dirty="0">
                <a:latin typeface="Times New Roman" panose="02020603050405020304" pitchFamily="18" charset="0"/>
                <a:cs typeface="Times New Roman" panose="02020603050405020304" pitchFamily="18" charset="0"/>
              </a:rPr>
              <a:t>Use software to analyze thermal images in real-time, identifying patterns and temperature differences for accurate waste sorting.</a:t>
            </a:r>
            <a:endParaRPr lang="en-IN" sz="1600" b="1" dirty="0">
              <a:latin typeface="Times New Roman" panose="02020603050405020304" pitchFamily="18" charset="0"/>
              <a:cs typeface="Times New Roman" panose="02020603050405020304" pitchFamily="18" charset="0"/>
            </a:endParaRPr>
          </a:p>
          <a:p>
            <a:pPr>
              <a:lnSpc>
                <a:spcPct val="150000"/>
              </a:lnSpc>
            </a:pPr>
            <a:r>
              <a:rPr lang="en-IN" sz="1600" b="1" dirty="0">
                <a:latin typeface="Times New Roman" panose="02020603050405020304" pitchFamily="18" charset="0"/>
                <a:cs typeface="Times New Roman" panose="02020603050405020304" pitchFamily="18" charset="0"/>
              </a:rPr>
              <a:t>4. Automated Sorting Mechanism:- </a:t>
            </a:r>
            <a:r>
              <a:rPr lang="en-US" sz="1600" dirty="0">
                <a:latin typeface="Times New Roman" panose="02020603050405020304" pitchFamily="18" charset="0"/>
                <a:cs typeface="Times New Roman" panose="02020603050405020304" pitchFamily="18" charset="0"/>
              </a:rPr>
              <a:t>Install actuators or diverters along the conveyor belt to direct biodegradable and non-biodegradable waste into separate bins based on thermal imaging data.</a:t>
            </a:r>
            <a:endParaRPr lang="en-IN" sz="1600" b="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14E48797-C09E-38FC-E8DC-9564DF2E32C2}"/>
              </a:ext>
            </a:extLst>
          </p:cNvPr>
          <p:cNvSpPr txBox="1"/>
          <p:nvPr/>
        </p:nvSpPr>
        <p:spPr>
          <a:xfrm>
            <a:off x="134471" y="4168169"/>
            <a:ext cx="5961527" cy="2554545"/>
          </a:xfrm>
          <a:prstGeom prst="rect">
            <a:avLst/>
          </a:prstGeom>
          <a:noFill/>
        </p:spPr>
        <p:txBody>
          <a:bodyPr wrap="square" rtlCol="0">
            <a:spAutoFit/>
          </a:bodyPr>
          <a:lstStyle/>
          <a:p>
            <a:pPr>
              <a:lnSpc>
                <a:spcPct val="150000"/>
              </a:lnSpc>
            </a:pPr>
            <a:r>
              <a:rPr lang="en-IN" sz="1600" b="1" dirty="0">
                <a:latin typeface="Times New Roman" panose="02020603050405020304" pitchFamily="18" charset="0"/>
                <a:cs typeface="Times New Roman" panose="02020603050405020304" pitchFamily="18" charset="0"/>
              </a:rPr>
              <a:t>1. Thermal Imaging Cameras:-  </a:t>
            </a:r>
            <a:r>
              <a:rPr lang="en-US" sz="1600" dirty="0">
                <a:latin typeface="Times New Roman" panose="02020603050405020304" pitchFamily="18" charset="0"/>
                <a:cs typeface="Times New Roman" panose="02020603050405020304" pitchFamily="18" charset="0"/>
              </a:rPr>
              <a:t>Place infrared cameras along the conveyor belt to capture thermal images of moving waste.</a:t>
            </a:r>
            <a:endParaRPr lang="en-IN" sz="1600" b="1" dirty="0">
              <a:latin typeface="Times New Roman" panose="02020603050405020304" pitchFamily="18" charset="0"/>
              <a:cs typeface="Times New Roman" panose="02020603050405020304" pitchFamily="18" charset="0"/>
            </a:endParaRPr>
          </a:p>
          <a:p>
            <a:pPr>
              <a:lnSpc>
                <a:spcPct val="150000"/>
              </a:lnSpc>
            </a:pPr>
            <a:r>
              <a:rPr lang="en-IN" sz="1600" b="1" dirty="0">
                <a:latin typeface="Times New Roman" panose="02020603050405020304" pitchFamily="18" charset="0"/>
                <a:cs typeface="Times New Roman" panose="02020603050405020304" pitchFamily="18" charset="0"/>
              </a:rPr>
              <a:t>2.  Temperature Profiling:- </a:t>
            </a:r>
            <a:r>
              <a:rPr lang="en-US" sz="1600" dirty="0">
                <a:latin typeface="Times New Roman" panose="02020603050405020304" pitchFamily="18" charset="0"/>
                <a:cs typeface="Times New Roman" panose="02020603050405020304" pitchFamily="18" charset="0"/>
              </a:rPr>
              <a:t>Identify materials based on their heat emissions, with biodegradable materials typically appearing warmer due to higher moisture content and decomposition heat, while non-biodegradable materials appear cooler with distinct thermal patterns.</a:t>
            </a:r>
          </a:p>
          <a:p>
            <a:endParaRPr lang="en-IN" sz="1600" dirty="0">
              <a:latin typeface="Times New Roman" panose="02020603050405020304" pitchFamily="18" charset="0"/>
              <a:cs typeface="Times New Roman" panose="02020603050405020304" pitchFamily="18" charset="0"/>
            </a:endParaRPr>
          </a:p>
        </p:txBody>
      </p:sp>
      <p:grpSp>
        <p:nvGrpSpPr>
          <p:cNvPr id="4" name="Group 3">
            <a:extLst>
              <a:ext uri="{FF2B5EF4-FFF2-40B4-BE49-F238E27FC236}">
                <a16:creationId xmlns:a16="http://schemas.microsoft.com/office/drawing/2014/main" id="{6BB65257-1BB6-DC5E-E972-1D738E5A8A33}"/>
              </a:ext>
            </a:extLst>
          </p:cNvPr>
          <p:cNvGrpSpPr/>
          <p:nvPr/>
        </p:nvGrpSpPr>
        <p:grpSpPr>
          <a:xfrm>
            <a:off x="288236" y="1460849"/>
            <a:ext cx="4226324" cy="2504864"/>
            <a:chOff x="288236" y="1460849"/>
            <a:chExt cx="4226324" cy="2504864"/>
          </a:xfrm>
        </p:grpSpPr>
        <p:sp>
          <p:nvSpPr>
            <p:cNvPr id="5" name="TextBox 4">
              <a:extLst>
                <a:ext uri="{FF2B5EF4-FFF2-40B4-BE49-F238E27FC236}">
                  <a16:creationId xmlns:a16="http://schemas.microsoft.com/office/drawing/2014/main" id="{4035C85E-8E9E-20D9-8407-89896F1A5316}"/>
                </a:ext>
              </a:extLst>
            </p:cNvPr>
            <p:cNvSpPr txBox="1"/>
            <p:nvPr/>
          </p:nvSpPr>
          <p:spPr>
            <a:xfrm>
              <a:off x="724742" y="1932299"/>
              <a:ext cx="3443111" cy="1894749"/>
            </a:xfrm>
            <a:prstGeom prst="rect">
              <a:avLst/>
            </a:prstGeom>
            <a:noFill/>
          </p:spPr>
          <p:txBody>
            <a:bodyPr wrap="square">
              <a:spAutoFit/>
            </a:bodyPr>
            <a:lstStyle/>
            <a:p>
              <a:pPr>
                <a:lnSpc>
                  <a:spcPct val="150000"/>
                </a:lnSpc>
              </a:pPr>
              <a:r>
                <a:rPr lang="en-US" sz="1600" dirty="0">
                  <a:latin typeface="Times New Roman" panose="02020603050405020304" pitchFamily="18" charset="0"/>
                  <a:cs typeface="Times New Roman" panose="02020603050405020304" pitchFamily="18" charset="0"/>
                </a:rPr>
                <a:t>Infrared thermography is a non-contact, remote sensing technique that detects infrared radiation (heat) emitted by objects and creates thermal images based on temperature variations. </a:t>
              </a:r>
            </a:p>
          </p:txBody>
        </p:sp>
        <p:sp>
          <p:nvSpPr>
            <p:cNvPr id="15" name="TextBox 14">
              <a:extLst>
                <a:ext uri="{FF2B5EF4-FFF2-40B4-BE49-F238E27FC236}">
                  <a16:creationId xmlns:a16="http://schemas.microsoft.com/office/drawing/2014/main" id="{DEB34C17-E8A5-CB37-988B-E2BFB8E4D13B}"/>
                </a:ext>
              </a:extLst>
            </p:cNvPr>
            <p:cNvSpPr txBox="1"/>
            <p:nvPr/>
          </p:nvSpPr>
          <p:spPr>
            <a:xfrm>
              <a:off x="378036" y="1607750"/>
              <a:ext cx="4136524"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(a) Infrared Thermography</a:t>
              </a:r>
            </a:p>
          </p:txBody>
        </p:sp>
        <p:sp>
          <p:nvSpPr>
            <p:cNvPr id="3" name="Rectangle: Rounded Corners 2">
              <a:extLst>
                <a:ext uri="{FF2B5EF4-FFF2-40B4-BE49-F238E27FC236}">
                  <a16:creationId xmlns:a16="http://schemas.microsoft.com/office/drawing/2014/main" id="{E5C42D31-1AFE-2756-1C17-3EAE9C4DE2A0}"/>
                </a:ext>
              </a:extLst>
            </p:cNvPr>
            <p:cNvSpPr/>
            <p:nvPr/>
          </p:nvSpPr>
          <p:spPr>
            <a:xfrm>
              <a:off x="288236" y="1460849"/>
              <a:ext cx="3879618" cy="2504864"/>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667700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rrow: Pentagon 9">
            <a:extLst>
              <a:ext uri="{FF2B5EF4-FFF2-40B4-BE49-F238E27FC236}">
                <a16:creationId xmlns:a16="http://schemas.microsoft.com/office/drawing/2014/main" id="{F65EA5B9-A6D6-F117-8828-349446F7C371}"/>
              </a:ext>
            </a:extLst>
          </p:cNvPr>
          <p:cNvSpPr/>
          <p:nvPr/>
        </p:nvSpPr>
        <p:spPr>
          <a:xfrm>
            <a:off x="550149" y="1803047"/>
            <a:ext cx="4880112" cy="890457"/>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Non-</a:t>
            </a:r>
            <a:r>
              <a:rPr lang="en-US" dirty="0" err="1">
                <a:latin typeface="Times New Roman" panose="02020603050405020304" pitchFamily="18" charset="0"/>
                <a:cs typeface="Times New Roman" panose="02020603050405020304" pitchFamily="18" charset="0"/>
              </a:rPr>
              <a:t>Contant</a:t>
            </a:r>
            <a:r>
              <a:rPr lang="en-US" dirty="0">
                <a:latin typeface="Times New Roman" panose="02020603050405020304" pitchFamily="18" charset="0"/>
                <a:cs typeface="Times New Roman" panose="02020603050405020304" pitchFamily="18" charset="0"/>
              </a:rPr>
              <a:t> Method</a:t>
            </a:r>
            <a:endParaRPr lang="en-IN" dirty="0">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9DB10C8D-6BDD-32FF-7855-EC3CFBC0AF88}"/>
              </a:ext>
            </a:extLst>
          </p:cNvPr>
          <p:cNvSpPr/>
          <p:nvPr/>
        </p:nvSpPr>
        <p:spPr>
          <a:xfrm>
            <a:off x="575732" y="477484"/>
            <a:ext cx="4662923" cy="121320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4000" dirty="0">
                <a:latin typeface="Times New Roman" panose="02020603050405020304" pitchFamily="18" charset="0"/>
                <a:cs typeface="Times New Roman" panose="02020603050405020304" pitchFamily="18" charset="0"/>
              </a:rPr>
              <a:t>Benefits</a:t>
            </a:r>
            <a:endParaRPr lang="en-IN" sz="4000" dirty="0">
              <a:latin typeface="Times New Roman" panose="02020603050405020304" pitchFamily="18" charset="0"/>
              <a:cs typeface="Times New Roman" panose="02020603050405020304" pitchFamily="18" charset="0"/>
            </a:endParaRPr>
          </a:p>
        </p:txBody>
      </p:sp>
      <p:sp>
        <p:nvSpPr>
          <p:cNvPr id="11" name="Arrow: Pentagon 10">
            <a:extLst>
              <a:ext uri="{FF2B5EF4-FFF2-40B4-BE49-F238E27FC236}">
                <a16:creationId xmlns:a16="http://schemas.microsoft.com/office/drawing/2014/main" id="{869DD7C6-8F6D-9D6D-D3F3-CDC6002AC4A3}"/>
              </a:ext>
            </a:extLst>
          </p:cNvPr>
          <p:cNvSpPr/>
          <p:nvPr/>
        </p:nvSpPr>
        <p:spPr>
          <a:xfrm>
            <a:off x="550149" y="2849573"/>
            <a:ext cx="4880112" cy="890457"/>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50000"/>
              </a:lnSpc>
            </a:pPr>
            <a:r>
              <a:rPr lang="en-IN" dirty="0">
                <a:latin typeface="Times New Roman" panose="02020603050405020304" pitchFamily="18" charset="0"/>
                <a:cs typeface="Times New Roman" panose="02020603050405020304" pitchFamily="18" charset="0"/>
              </a:rPr>
              <a:t>Real Time Analysis</a:t>
            </a:r>
          </a:p>
        </p:txBody>
      </p:sp>
      <p:sp>
        <p:nvSpPr>
          <p:cNvPr id="12" name="Arrow: Pentagon 11">
            <a:extLst>
              <a:ext uri="{FF2B5EF4-FFF2-40B4-BE49-F238E27FC236}">
                <a16:creationId xmlns:a16="http://schemas.microsoft.com/office/drawing/2014/main" id="{9247FC9E-9E3B-1769-F8B0-CE1F7CAD2A82}"/>
              </a:ext>
            </a:extLst>
          </p:cNvPr>
          <p:cNvSpPr/>
          <p:nvPr/>
        </p:nvSpPr>
        <p:spPr>
          <a:xfrm>
            <a:off x="550149" y="3896099"/>
            <a:ext cx="4880112" cy="890457"/>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50000"/>
              </a:lnSpc>
            </a:pPr>
            <a:r>
              <a:rPr lang="en-IN" dirty="0">
                <a:latin typeface="Times New Roman" panose="02020603050405020304" pitchFamily="18" charset="0"/>
                <a:cs typeface="Times New Roman" panose="02020603050405020304" pitchFamily="18" charset="0"/>
              </a:rPr>
              <a:t>Accuracy</a:t>
            </a:r>
          </a:p>
        </p:txBody>
      </p:sp>
      <p:sp>
        <p:nvSpPr>
          <p:cNvPr id="17" name="Arrow: Pentagon 16">
            <a:extLst>
              <a:ext uri="{FF2B5EF4-FFF2-40B4-BE49-F238E27FC236}">
                <a16:creationId xmlns:a16="http://schemas.microsoft.com/office/drawing/2014/main" id="{AAAE51F3-5545-3D44-477F-EED724DDC10F}"/>
              </a:ext>
            </a:extLst>
          </p:cNvPr>
          <p:cNvSpPr/>
          <p:nvPr/>
        </p:nvSpPr>
        <p:spPr>
          <a:xfrm>
            <a:off x="550149" y="4942625"/>
            <a:ext cx="4880112" cy="890457"/>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50000"/>
              </a:lnSpc>
            </a:pPr>
            <a:r>
              <a:rPr lang="en-IN">
                <a:latin typeface="Times New Roman" panose="02020603050405020304" pitchFamily="18" charset="0"/>
                <a:cs typeface="Times New Roman" panose="02020603050405020304" pitchFamily="18" charset="0"/>
              </a:rPr>
              <a:t>Adaptability</a:t>
            </a:r>
            <a:endParaRPr lang="en-IN" dirty="0">
              <a:latin typeface="Times New Roman" panose="02020603050405020304" pitchFamily="18" charset="0"/>
              <a:cs typeface="Times New Roman" panose="02020603050405020304" pitchFamily="18" charset="0"/>
            </a:endParaRPr>
          </a:p>
        </p:txBody>
      </p:sp>
      <p:sp>
        <p:nvSpPr>
          <p:cNvPr id="18" name="Rectangle: Rounded Corners 17">
            <a:extLst>
              <a:ext uri="{FF2B5EF4-FFF2-40B4-BE49-F238E27FC236}">
                <a16:creationId xmlns:a16="http://schemas.microsoft.com/office/drawing/2014/main" id="{77473FC7-D570-6831-4C0F-A16D281456CD}"/>
              </a:ext>
            </a:extLst>
          </p:cNvPr>
          <p:cNvSpPr/>
          <p:nvPr/>
        </p:nvSpPr>
        <p:spPr>
          <a:xfrm>
            <a:off x="6840760" y="477484"/>
            <a:ext cx="4662923" cy="121320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4000" dirty="0">
                <a:latin typeface="Times New Roman" panose="02020603050405020304" pitchFamily="18" charset="0"/>
                <a:cs typeface="Times New Roman" panose="02020603050405020304" pitchFamily="18" charset="0"/>
              </a:rPr>
              <a:t>Challenges</a:t>
            </a:r>
            <a:endParaRPr lang="en-IN" sz="4000" dirty="0">
              <a:latin typeface="Times New Roman" panose="02020603050405020304" pitchFamily="18" charset="0"/>
              <a:cs typeface="Times New Roman" panose="02020603050405020304" pitchFamily="18" charset="0"/>
            </a:endParaRPr>
          </a:p>
        </p:txBody>
      </p:sp>
      <p:sp>
        <p:nvSpPr>
          <p:cNvPr id="19" name="Arrow: Pentagon 18">
            <a:extLst>
              <a:ext uri="{FF2B5EF4-FFF2-40B4-BE49-F238E27FC236}">
                <a16:creationId xmlns:a16="http://schemas.microsoft.com/office/drawing/2014/main" id="{FAEDC8B0-1166-A1E1-8626-77936CB4B6DE}"/>
              </a:ext>
            </a:extLst>
          </p:cNvPr>
          <p:cNvSpPr/>
          <p:nvPr/>
        </p:nvSpPr>
        <p:spPr>
          <a:xfrm>
            <a:off x="6825039" y="1806362"/>
            <a:ext cx="4880112" cy="890457"/>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Initial Cost</a:t>
            </a:r>
            <a:endParaRPr lang="en-IN" dirty="0">
              <a:latin typeface="Times New Roman" panose="02020603050405020304" pitchFamily="18" charset="0"/>
              <a:cs typeface="Times New Roman" panose="02020603050405020304" pitchFamily="18" charset="0"/>
            </a:endParaRPr>
          </a:p>
        </p:txBody>
      </p:sp>
      <p:sp>
        <p:nvSpPr>
          <p:cNvPr id="20" name="Arrow: Pentagon 19">
            <a:extLst>
              <a:ext uri="{FF2B5EF4-FFF2-40B4-BE49-F238E27FC236}">
                <a16:creationId xmlns:a16="http://schemas.microsoft.com/office/drawing/2014/main" id="{3F8A8BAC-383F-0C7C-18A6-88922838DDF4}"/>
              </a:ext>
            </a:extLst>
          </p:cNvPr>
          <p:cNvSpPr/>
          <p:nvPr/>
        </p:nvSpPr>
        <p:spPr>
          <a:xfrm>
            <a:off x="6825039" y="2852888"/>
            <a:ext cx="4880112" cy="890457"/>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50000"/>
              </a:lnSpc>
            </a:pPr>
            <a:r>
              <a:rPr lang="en-IN" dirty="0">
                <a:latin typeface="Times New Roman" panose="02020603050405020304" pitchFamily="18" charset="0"/>
                <a:cs typeface="Times New Roman" panose="02020603050405020304" pitchFamily="18" charset="0"/>
              </a:rPr>
              <a:t>Calibration and Maintenance</a:t>
            </a:r>
          </a:p>
        </p:txBody>
      </p:sp>
      <p:sp>
        <p:nvSpPr>
          <p:cNvPr id="21" name="Arrow: Pentagon 20">
            <a:extLst>
              <a:ext uri="{FF2B5EF4-FFF2-40B4-BE49-F238E27FC236}">
                <a16:creationId xmlns:a16="http://schemas.microsoft.com/office/drawing/2014/main" id="{E0E10358-B205-3A5B-8B06-83010218733A}"/>
              </a:ext>
            </a:extLst>
          </p:cNvPr>
          <p:cNvSpPr/>
          <p:nvPr/>
        </p:nvSpPr>
        <p:spPr>
          <a:xfrm>
            <a:off x="6825039" y="3899414"/>
            <a:ext cx="4880112" cy="890457"/>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50000"/>
              </a:lnSpc>
            </a:pPr>
            <a:r>
              <a:rPr lang="en-IN" dirty="0">
                <a:latin typeface="Times New Roman" panose="02020603050405020304" pitchFamily="18" charset="0"/>
                <a:cs typeface="Times New Roman" panose="02020603050405020304" pitchFamily="18" charset="0"/>
              </a:rPr>
              <a:t>Environmental Factors</a:t>
            </a:r>
          </a:p>
        </p:txBody>
      </p:sp>
      <p:sp>
        <p:nvSpPr>
          <p:cNvPr id="22" name="Arrow: Pentagon 21">
            <a:extLst>
              <a:ext uri="{FF2B5EF4-FFF2-40B4-BE49-F238E27FC236}">
                <a16:creationId xmlns:a16="http://schemas.microsoft.com/office/drawing/2014/main" id="{53461E58-5860-44EA-9E70-804031FF2EE2}"/>
              </a:ext>
            </a:extLst>
          </p:cNvPr>
          <p:cNvSpPr/>
          <p:nvPr/>
        </p:nvSpPr>
        <p:spPr>
          <a:xfrm>
            <a:off x="6825039" y="4945940"/>
            <a:ext cx="4880112" cy="890457"/>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50000"/>
              </a:lnSpc>
            </a:pPr>
            <a:r>
              <a:rPr lang="en-IN" dirty="0">
                <a:latin typeface="Times New Roman" panose="02020603050405020304" pitchFamily="18" charset="0"/>
                <a:cs typeface="Times New Roman" panose="02020603050405020304" pitchFamily="18" charset="0"/>
              </a:rPr>
              <a:t>Training and Expertise</a:t>
            </a:r>
          </a:p>
        </p:txBody>
      </p:sp>
      <p:sp>
        <p:nvSpPr>
          <p:cNvPr id="28" name="Flowchart: Connector 27">
            <a:extLst>
              <a:ext uri="{FF2B5EF4-FFF2-40B4-BE49-F238E27FC236}">
                <a16:creationId xmlns:a16="http://schemas.microsoft.com/office/drawing/2014/main" id="{2EC36D85-1D20-2B17-A83C-0442D415944F}"/>
              </a:ext>
            </a:extLst>
          </p:cNvPr>
          <p:cNvSpPr/>
          <p:nvPr/>
        </p:nvSpPr>
        <p:spPr>
          <a:xfrm>
            <a:off x="724817" y="1900405"/>
            <a:ext cx="705678" cy="69573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accent6">
                    <a:lumMod val="50000"/>
                  </a:schemeClr>
                </a:solidFill>
                <a:latin typeface="Times New Roman" panose="02020603050405020304" pitchFamily="18" charset="0"/>
                <a:cs typeface="Times New Roman" panose="02020603050405020304" pitchFamily="18" charset="0"/>
              </a:rPr>
              <a:t>1.</a:t>
            </a:r>
            <a:endParaRPr lang="en-IN" sz="2400"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29" name="Flowchart: Connector 28">
            <a:extLst>
              <a:ext uri="{FF2B5EF4-FFF2-40B4-BE49-F238E27FC236}">
                <a16:creationId xmlns:a16="http://schemas.microsoft.com/office/drawing/2014/main" id="{7A30D3CD-EB3C-56FD-45A2-2C84D08BA35E}"/>
              </a:ext>
            </a:extLst>
          </p:cNvPr>
          <p:cNvSpPr/>
          <p:nvPr/>
        </p:nvSpPr>
        <p:spPr>
          <a:xfrm>
            <a:off x="724817" y="2946931"/>
            <a:ext cx="705678" cy="69573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accent6">
                    <a:lumMod val="50000"/>
                  </a:schemeClr>
                </a:solidFill>
                <a:latin typeface="Times New Roman" panose="02020603050405020304" pitchFamily="18" charset="0"/>
                <a:cs typeface="Times New Roman" panose="02020603050405020304" pitchFamily="18" charset="0"/>
              </a:rPr>
              <a:t>2.</a:t>
            </a:r>
            <a:endParaRPr lang="en-IN" sz="2400"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30" name="Flowchart: Connector 29">
            <a:extLst>
              <a:ext uri="{FF2B5EF4-FFF2-40B4-BE49-F238E27FC236}">
                <a16:creationId xmlns:a16="http://schemas.microsoft.com/office/drawing/2014/main" id="{C837400C-7A5A-2DE0-609E-03BC1F7F750D}"/>
              </a:ext>
            </a:extLst>
          </p:cNvPr>
          <p:cNvSpPr/>
          <p:nvPr/>
        </p:nvSpPr>
        <p:spPr>
          <a:xfrm>
            <a:off x="724817" y="3993457"/>
            <a:ext cx="705678" cy="69573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accent6">
                    <a:lumMod val="50000"/>
                  </a:schemeClr>
                </a:solidFill>
                <a:latin typeface="Times New Roman" panose="02020603050405020304" pitchFamily="18" charset="0"/>
                <a:cs typeface="Times New Roman" panose="02020603050405020304" pitchFamily="18" charset="0"/>
              </a:rPr>
              <a:t>3.</a:t>
            </a:r>
            <a:endParaRPr lang="en-IN" sz="2400"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31" name="Flowchart: Connector 30">
            <a:extLst>
              <a:ext uri="{FF2B5EF4-FFF2-40B4-BE49-F238E27FC236}">
                <a16:creationId xmlns:a16="http://schemas.microsoft.com/office/drawing/2014/main" id="{C59C4933-9A31-FA99-97A1-066AC1B3ECA7}"/>
              </a:ext>
            </a:extLst>
          </p:cNvPr>
          <p:cNvSpPr/>
          <p:nvPr/>
        </p:nvSpPr>
        <p:spPr>
          <a:xfrm>
            <a:off x="724817" y="5039983"/>
            <a:ext cx="705678" cy="69573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accent6">
                    <a:lumMod val="50000"/>
                  </a:schemeClr>
                </a:solidFill>
                <a:latin typeface="Times New Roman" panose="02020603050405020304" pitchFamily="18" charset="0"/>
                <a:cs typeface="Times New Roman" panose="02020603050405020304" pitchFamily="18" charset="0"/>
              </a:rPr>
              <a:t>4.</a:t>
            </a:r>
            <a:endParaRPr lang="en-IN" sz="2400"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36" name="Flowchart: Connector 35">
            <a:extLst>
              <a:ext uri="{FF2B5EF4-FFF2-40B4-BE49-F238E27FC236}">
                <a16:creationId xmlns:a16="http://schemas.microsoft.com/office/drawing/2014/main" id="{629E28AD-2FFB-DBF9-FDDC-7D8ADBB03D7C}"/>
              </a:ext>
            </a:extLst>
          </p:cNvPr>
          <p:cNvSpPr/>
          <p:nvPr/>
        </p:nvSpPr>
        <p:spPr>
          <a:xfrm>
            <a:off x="7001105" y="1900405"/>
            <a:ext cx="705678" cy="69573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accent6">
                    <a:lumMod val="50000"/>
                  </a:schemeClr>
                </a:solidFill>
                <a:latin typeface="Times New Roman" panose="02020603050405020304" pitchFamily="18" charset="0"/>
                <a:cs typeface="Times New Roman" panose="02020603050405020304" pitchFamily="18" charset="0"/>
              </a:rPr>
              <a:t>1.</a:t>
            </a:r>
            <a:endParaRPr lang="en-IN" sz="2400"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37" name="Flowchart: Connector 36">
            <a:extLst>
              <a:ext uri="{FF2B5EF4-FFF2-40B4-BE49-F238E27FC236}">
                <a16:creationId xmlns:a16="http://schemas.microsoft.com/office/drawing/2014/main" id="{139C2E27-C008-3AD9-1C3D-E45CC290FE9F}"/>
              </a:ext>
            </a:extLst>
          </p:cNvPr>
          <p:cNvSpPr/>
          <p:nvPr/>
        </p:nvSpPr>
        <p:spPr>
          <a:xfrm>
            <a:off x="7001105" y="2946931"/>
            <a:ext cx="705678" cy="69573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accent6">
                    <a:lumMod val="50000"/>
                  </a:schemeClr>
                </a:solidFill>
                <a:latin typeface="Times New Roman" panose="02020603050405020304" pitchFamily="18" charset="0"/>
                <a:cs typeface="Times New Roman" panose="02020603050405020304" pitchFamily="18" charset="0"/>
              </a:rPr>
              <a:t>2.</a:t>
            </a:r>
            <a:endParaRPr lang="en-IN" sz="2400"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38" name="Flowchart: Connector 37">
            <a:extLst>
              <a:ext uri="{FF2B5EF4-FFF2-40B4-BE49-F238E27FC236}">
                <a16:creationId xmlns:a16="http://schemas.microsoft.com/office/drawing/2014/main" id="{25DF3A22-674F-57D0-23C6-1DEAFCE3DD4C}"/>
              </a:ext>
            </a:extLst>
          </p:cNvPr>
          <p:cNvSpPr/>
          <p:nvPr/>
        </p:nvSpPr>
        <p:spPr>
          <a:xfrm>
            <a:off x="7001105" y="3993457"/>
            <a:ext cx="705678" cy="69573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accent6">
                    <a:lumMod val="50000"/>
                  </a:schemeClr>
                </a:solidFill>
                <a:latin typeface="Times New Roman" panose="02020603050405020304" pitchFamily="18" charset="0"/>
                <a:cs typeface="Times New Roman" panose="02020603050405020304" pitchFamily="18" charset="0"/>
              </a:rPr>
              <a:t>3.</a:t>
            </a:r>
            <a:endParaRPr lang="en-IN" sz="2400"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39" name="Flowchart: Connector 38">
            <a:extLst>
              <a:ext uri="{FF2B5EF4-FFF2-40B4-BE49-F238E27FC236}">
                <a16:creationId xmlns:a16="http://schemas.microsoft.com/office/drawing/2014/main" id="{10B543E3-A3E8-0D50-649D-E2F024DB3EBF}"/>
              </a:ext>
            </a:extLst>
          </p:cNvPr>
          <p:cNvSpPr/>
          <p:nvPr/>
        </p:nvSpPr>
        <p:spPr>
          <a:xfrm>
            <a:off x="7001105" y="5039983"/>
            <a:ext cx="705678" cy="69573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accent6">
                    <a:lumMod val="50000"/>
                  </a:schemeClr>
                </a:solidFill>
                <a:latin typeface="Times New Roman" panose="02020603050405020304" pitchFamily="18" charset="0"/>
                <a:cs typeface="Times New Roman" panose="02020603050405020304" pitchFamily="18" charset="0"/>
              </a:rPr>
              <a:t>4.</a:t>
            </a:r>
            <a:endParaRPr lang="en-IN" sz="2400" b="1" dirty="0">
              <a:solidFill>
                <a:schemeClr val="accent6">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9132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14B02-79CA-B221-6806-1D5F6BECFD0E}"/>
              </a:ext>
            </a:extLst>
          </p:cNvPr>
          <p:cNvSpPr>
            <a:spLocks noGrp="1"/>
          </p:cNvSpPr>
          <p:nvPr>
            <p:ph type="title"/>
          </p:nvPr>
        </p:nvSpPr>
        <p:spPr>
          <a:xfrm>
            <a:off x="134471" y="135286"/>
            <a:ext cx="12057529" cy="1325563"/>
          </a:xfrm>
        </p:spPr>
        <p:txBody>
          <a:bodyPr>
            <a:normAutofit/>
          </a:bodyPr>
          <a:lstStyle/>
          <a:p>
            <a:pPr algn="ctr"/>
            <a:r>
              <a:rPr lang="en-IN" sz="4000" dirty="0">
                <a:latin typeface="Times New Roman" panose="02020603050405020304" pitchFamily="18" charset="0"/>
                <a:cs typeface="Times New Roman" panose="02020603050405020304" pitchFamily="18" charset="0"/>
              </a:rPr>
              <a:t>Step 5b: Segregating Waste into Biodegradable and Non-Biodegradable</a:t>
            </a:r>
          </a:p>
        </p:txBody>
      </p:sp>
      <p:sp>
        <p:nvSpPr>
          <p:cNvPr id="9" name="TextBox 8">
            <a:extLst>
              <a:ext uri="{FF2B5EF4-FFF2-40B4-BE49-F238E27FC236}">
                <a16:creationId xmlns:a16="http://schemas.microsoft.com/office/drawing/2014/main" id="{D6BF8510-EEBA-871C-B9D1-2A7E529437C3}"/>
              </a:ext>
            </a:extLst>
          </p:cNvPr>
          <p:cNvSpPr txBox="1"/>
          <p:nvPr/>
        </p:nvSpPr>
        <p:spPr>
          <a:xfrm>
            <a:off x="6230471" y="4439105"/>
            <a:ext cx="5961529" cy="1894749"/>
          </a:xfrm>
          <a:prstGeom prst="rect">
            <a:avLst/>
          </a:prstGeom>
          <a:noFill/>
        </p:spPr>
        <p:txBody>
          <a:bodyPr wrap="square">
            <a:spAutoFit/>
          </a:bodyPr>
          <a:lstStyle/>
          <a:p>
            <a:pPr>
              <a:lnSpc>
                <a:spcPct val="150000"/>
              </a:lnSpc>
            </a:pPr>
            <a:r>
              <a:rPr lang="en-IN" sz="1600" b="1" dirty="0">
                <a:latin typeface="Times New Roman" panose="02020603050405020304" pitchFamily="18" charset="0"/>
                <a:cs typeface="Times New Roman" panose="02020603050405020304" pitchFamily="18" charset="0"/>
              </a:rPr>
              <a:t>3. Data Processing and Analysis:- </a:t>
            </a:r>
            <a:r>
              <a:rPr lang="en-US" sz="1600" dirty="0">
                <a:latin typeface="Times New Roman" panose="02020603050405020304" pitchFamily="18" charset="0"/>
                <a:cs typeface="Times New Roman" panose="02020603050405020304" pitchFamily="18" charset="0"/>
              </a:rPr>
              <a:t>Use machine learning and artificial intelligence to analyze the captured data, identify material types, and classify waste accurately.</a:t>
            </a:r>
            <a:endParaRPr lang="en-IN" sz="1600" b="1" dirty="0">
              <a:latin typeface="Times New Roman" panose="02020603050405020304" pitchFamily="18" charset="0"/>
              <a:cs typeface="Times New Roman" panose="02020603050405020304" pitchFamily="18" charset="0"/>
            </a:endParaRPr>
          </a:p>
          <a:p>
            <a:pPr>
              <a:lnSpc>
                <a:spcPct val="150000"/>
              </a:lnSpc>
            </a:pPr>
            <a:r>
              <a:rPr lang="en-IN" sz="1600" b="1" dirty="0">
                <a:latin typeface="Times New Roman" panose="02020603050405020304" pitchFamily="18" charset="0"/>
                <a:cs typeface="Times New Roman" panose="02020603050405020304" pitchFamily="18" charset="0"/>
              </a:rPr>
              <a:t>4. Automated Sorting Mechanisms:- </a:t>
            </a:r>
            <a:r>
              <a:rPr lang="en-IN" sz="1600" dirty="0">
                <a:latin typeface="Times New Roman" panose="02020603050405020304" pitchFamily="18" charset="0"/>
                <a:cs typeface="Times New Roman" panose="02020603050405020304" pitchFamily="18" charset="0"/>
              </a:rPr>
              <a:t>It include air jets , Mechanical Arms and Diverters, which can be used to sort or divert the waste.</a:t>
            </a:r>
          </a:p>
        </p:txBody>
      </p:sp>
      <p:sp>
        <p:nvSpPr>
          <p:cNvPr id="12" name="TextBox 11">
            <a:extLst>
              <a:ext uri="{FF2B5EF4-FFF2-40B4-BE49-F238E27FC236}">
                <a16:creationId xmlns:a16="http://schemas.microsoft.com/office/drawing/2014/main" id="{14E48797-C09E-38FC-E8DC-9564DF2E32C2}"/>
              </a:ext>
            </a:extLst>
          </p:cNvPr>
          <p:cNvSpPr txBox="1"/>
          <p:nvPr/>
        </p:nvSpPr>
        <p:spPr>
          <a:xfrm>
            <a:off x="134471" y="4258481"/>
            <a:ext cx="5961527" cy="2264081"/>
          </a:xfrm>
          <a:prstGeom prst="rect">
            <a:avLst/>
          </a:prstGeom>
          <a:noFill/>
        </p:spPr>
        <p:txBody>
          <a:bodyPr wrap="square" rtlCol="0">
            <a:spAutoFit/>
          </a:bodyPr>
          <a:lstStyle/>
          <a:p>
            <a:pPr>
              <a:lnSpc>
                <a:spcPct val="150000"/>
              </a:lnSpc>
            </a:pPr>
            <a:r>
              <a:rPr lang="en-IN" sz="1600" b="1" dirty="0">
                <a:latin typeface="Times New Roman" panose="02020603050405020304" pitchFamily="18" charset="0"/>
                <a:cs typeface="Times New Roman" panose="02020603050405020304" pitchFamily="18" charset="0"/>
              </a:rPr>
              <a:t>1. Conveyor Belt System:- </a:t>
            </a:r>
            <a:r>
              <a:rPr lang="en-IN" sz="1600" dirty="0">
                <a:latin typeface="Times New Roman" panose="02020603050405020304" pitchFamily="18" charset="0"/>
                <a:cs typeface="Times New Roman" panose="02020603050405020304" pitchFamily="18" charset="0"/>
              </a:rPr>
              <a:t>Use the conveyor belt on which the waste material flow.</a:t>
            </a:r>
            <a:endParaRPr lang="en-IN" sz="1600" b="1" dirty="0">
              <a:latin typeface="Times New Roman" panose="02020603050405020304" pitchFamily="18" charset="0"/>
              <a:cs typeface="Times New Roman" panose="02020603050405020304" pitchFamily="18" charset="0"/>
            </a:endParaRPr>
          </a:p>
          <a:p>
            <a:pPr>
              <a:lnSpc>
                <a:spcPct val="150000"/>
              </a:lnSpc>
            </a:pPr>
            <a:r>
              <a:rPr lang="en-IN" sz="1600" b="1" dirty="0">
                <a:latin typeface="Times New Roman" panose="02020603050405020304" pitchFamily="18" charset="0"/>
                <a:cs typeface="Times New Roman" panose="02020603050405020304" pitchFamily="18" charset="0"/>
              </a:rPr>
              <a:t>2. High-Resolution Cameras and Sensors:- </a:t>
            </a:r>
            <a:r>
              <a:rPr lang="en-IN" sz="1600" dirty="0">
                <a:latin typeface="Times New Roman" panose="02020603050405020304" pitchFamily="18" charset="0"/>
                <a:cs typeface="Times New Roman" panose="02020603050405020304" pitchFamily="18" charset="0"/>
              </a:rPr>
              <a:t>It </a:t>
            </a:r>
            <a:r>
              <a:rPr lang="en-US" sz="1600" dirty="0">
                <a:latin typeface="Times New Roman" panose="02020603050405020304" pitchFamily="18" charset="0"/>
                <a:cs typeface="Times New Roman" panose="02020603050405020304" pitchFamily="18" charset="0"/>
              </a:rPr>
              <a:t>Can include visible light cameras, near-infrared (NIR) sensors, ultraviolet (UV) sensors, and hyperspectral imaging systems. This helps to detect various optical properties such as color, shape, size, and material composition.</a:t>
            </a:r>
            <a:endParaRPr lang="en-IN" sz="16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F0BD179-E1AE-2E0D-8607-8233EB6C3F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2704" y="783956"/>
            <a:ext cx="4874547" cy="3541338"/>
          </a:xfrm>
          <a:prstGeom prst="rect">
            <a:avLst/>
          </a:prstGeom>
        </p:spPr>
      </p:pic>
      <p:grpSp>
        <p:nvGrpSpPr>
          <p:cNvPr id="6" name="Group 5">
            <a:extLst>
              <a:ext uri="{FF2B5EF4-FFF2-40B4-BE49-F238E27FC236}">
                <a16:creationId xmlns:a16="http://schemas.microsoft.com/office/drawing/2014/main" id="{603BFD72-83B8-85D3-8483-E7290F1A7A18}"/>
              </a:ext>
            </a:extLst>
          </p:cNvPr>
          <p:cNvGrpSpPr/>
          <p:nvPr/>
        </p:nvGrpSpPr>
        <p:grpSpPr>
          <a:xfrm>
            <a:off x="278296" y="1530626"/>
            <a:ext cx="5471001" cy="2594113"/>
            <a:chOff x="278296" y="1530626"/>
            <a:chExt cx="5471001" cy="2594113"/>
          </a:xfrm>
        </p:grpSpPr>
        <p:sp>
          <p:nvSpPr>
            <p:cNvPr id="5" name="TextBox 4">
              <a:extLst>
                <a:ext uri="{FF2B5EF4-FFF2-40B4-BE49-F238E27FC236}">
                  <a16:creationId xmlns:a16="http://schemas.microsoft.com/office/drawing/2014/main" id="{4035C85E-8E9E-20D9-8407-89896F1A5316}"/>
                </a:ext>
              </a:extLst>
            </p:cNvPr>
            <p:cNvSpPr txBox="1"/>
            <p:nvPr/>
          </p:nvSpPr>
          <p:spPr>
            <a:xfrm>
              <a:off x="724742" y="1932299"/>
              <a:ext cx="4874547" cy="1883345"/>
            </a:xfrm>
            <a:prstGeom prst="rect">
              <a:avLst/>
            </a:prstGeom>
            <a:noFill/>
          </p:spPr>
          <p:txBody>
            <a:bodyPr wrap="square">
              <a:spAutoFit/>
            </a:bodyPr>
            <a:lstStyle/>
            <a:p>
              <a:pPr>
                <a:lnSpc>
                  <a:spcPct val="150000"/>
                </a:lnSpc>
              </a:pPr>
              <a:r>
                <a:rPr lang="en-US" sz="1600" dirty="0">
                  <a:latin typeface="Times New Roman" panose="02020603050405020304" pitchFamily="18" charset="0"/>
                  <a:cs typeface="Times New Roman" panose="02020603050405020304" pitchFamily="18" charset="0"/>
                </a:rPr>
                <a:t>Optical sorting is a high-tech method of sorting waste materials using advanced sensors, cameras, and software algorithms. It relies on the optical properties of materials to identify and separate different types of waste, such as biodegradable and non-biodegradable items. </a:t>
              </a:r>
            </a:p>
          </p:txBody>
        </p:sp>
        <p:sp>
          <p:nvSpPr>
            <p:cNvPr id="15" name="TextBox 14">
              <a:extLst>
                <a:ext uri="{FF2B5EF4-FFF2-40B4-BE49-F238E27FC236}">
                  <a16:creationId xmlns:a16="http://schemas.microsoft.com/office/drawing/2014/main" id="{DEB34C17-E8A5-CB37-988B-E2BFB8E4D13B}"/>
                </a:ext>
              </a:extLst>
            </p:cNvPr>
            <p:cNvSpPr txBox="1"/>
            <p:nvPr/>
          </p:nvSpPr>
          <p:spPr>
            <a:xfrm>
              <a:off x="378036" y="1607750"/>
              <a:ext cx="4136524"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(b) Optical Sorting</a:t>
              </a:r>
            </a:p>
          </p:txBody>
        </p:sp>
        <p:sp>
          <p:nvSpPr>
            <p:cNvPr id="4" name="Rectangle: Rounded Corners 3">
              <a:extLst>
                <a:ext uri="{FF2B5EF4-FFF2-40B4-BE49-F238E27FC236}">
                  <a16:creationId xmlns:a16="http://schemas.microsoft.com/office/drawing/2014/main" id="{B366D20E-F7FB-6239-74F6-F80B6E79A6D2}"/>
                </a:ext>
              </a:extLst>
            </p:cNvPr>
            <p:cNvSpPr/>
            <p:nvPr/>
          </p:nvSpPr>
          <p:spPr>
            <a:xfrm>
              <a:off x="278296" y="1530626"/>
              <a:ext cx="5471001" cy="2594113"/>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245135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rrow: Pentagon 5">
            <a:extLst>
              <a:ext uri="{FF2B5EF4-FFF2-40B4-BE49-F238E27FC236}">
                <a16:creationId xmlns:a16="http://schemas.microsoft.com/office/drawing/2014/main" id="{0DFF8E2E-17F2-3574-3DB0-01EF3B3BE50F}"/>
              </a:ext>
            </a:extLst>
          </p:cNvPr>
          <p:cNvSpPr/>
          <p:nvPr/>
        </p:nvSpPr>
        <p:spPr>
          <a:xfrm>
            <a:off x="550149" y="1494935"/>
            <a:ext cx="4880112" cy="890457"/>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50000"/>
              </a:lnSpc>
            </a:pPr>
            <a:r>
              <a:rPr lang="en-US" dirty="0">
                <a:latin typeface="Times New Roman" panose="02020603050405020304" pitchFamily="18" charset="0"/>
                <a:cs typeface="Times New Roman" panose="02020603050405020304" pitchFamily="18" charset="0"/>
              </a:rPr>
              <a:t>High Accuracy</a:t>
            </a:r>
          </a:p>
        </p:txBody>
      </p:sp>
      <p:sp>
        <p:nvSpPr>
          <p:cNvPr id="8" name="Rectangle: Rounded Corners 7">
            <a:extLst>
              <a:ext uri="{FF2B5EF4-FFF2-40B4-BE49-F238E27FC236}">
                <a16:creationId xmlns:a16="http://schemas.microsoft.com/office/drawing/2014/main" id="{72A13CDC-16FF-B679-D1E6-40C8CFB9442E}"/>
              </a:ext>
            </a:extLst>
          </p:cNvPr>
          <p:cNvSpPr/>
          <p:nvPr/>
        </p:nvSpPr>
        <p:spPr>
          <a:xfrm>
            <a:off x="575732" y="169372"/>
            <a:ext cx="4662923" cy="121320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4000" dirty="0">
                <a:latin typeface="Times New Roman" panose="02020603050405020304" pitchFamily="18" charset="0"/>
                <a:cs typeface="Times New Roman" panose="02020603050405020304" pitchFamily="18" charset="0"/>
              </a:rPr>
              <a:t>Benefits</a:t>
            </a:r>
            <a:endParaRPr lang="en-IN" sz="4000" dirty="0">
              <a:latin typeface="Times New Roman" panose="02020603050405020304" pitchFamily="18" charset="0"/>
              <a:cs typeface="Times New Roman" panose="02020603050405020304" pitchFamily="18" charset="0"/>
            </a:endParaRPr>
          </a:p>
        </p:txBody>
      </p:sp>
      <p:sp>
        <p:nvSpPr>
          <p:cNvPr id="9" name="Arrow: Pentagon 8">
            <a:extLst>
              <a:ext uri="{FF2B5EF4-FFF2-40B4-BE49-F238E27FC236}">
                <a16:creationId xmlns:a16="http://schemas.microsoft.com/office/drawing/2014/main" id="{FCC25433-1705-3B0F-4E2F-67DF1892E02E}"/>
              </a:ext>
            </a:extLst>
          </p:cNvPr>
          <p:cNvSpPr/>
          <p:nvPr/>
        </p:nvSpPr>
        <p:spPr>
          <a:xfrm>
            <a:off x="550149" y="2541461"/>
            <a:ext cx="4880112" cy="890457"/>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50000"/>
              </a:lnSpc>
            </a:pPr>
            <a:r>
              <a:rPr lang="en-IN" dirty="0">
                <a:latin typeface="Times New Roman" panose="02020603050405020304" pitchFamily="18" charset="0"/>
                <a:cs typeface="Times New Roman" panose="02020603050405020304" pitchFamily="18" charset="0"/>
              </a:rPr>
              <a:t>Efficiency</a:t>
            </a:r>
          </a:p>
        </p:txBody>
      </p:sp>
      <p:sp>
        <p:nvSpPr>
          <p:cNvPr id="10" name="Arrow: Pentagon 9">
            <a:extLst>
              <a:ext uri="{FF2B5EF4-FFF2-40B4-BE49-F238E27FC236}">
                <a16:creationId xmlns:a16="http://schemas.microsoft.com/office/drawing/2014/main" id="{2E4FF700-ED56-6CC3-1233-AF1E8A5B6E46}"/>
              </a:ext>
            </a:extLst>
          </p:cNvPr>
          <p:cNvSpPr/>
          <p:nvPr/>
        </p:nvSpPr>
        <p:spPr>
          <a:xfrm>
            <a:off x="550149" y="3587987"/>
            <a:ext cx="4880112" cy="890457"/>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50000"/>
              </a:lnSpc>
            </a:pPr>
            <a:r>
              <a:rPr lang="en-IN" dirty="0">
                <a:latin typeface="Times New Roman" panose="02020603050405020304" pitchFamily="18" charset="0"/>
                <a:cs typeface="Times New Roman" panose="02020603050405020304" pitchFamily="18" charset="0"/>
              </a:rPr>
              <a:t>Versatility</a:t>
            </a:r>
          </a:p>
        </p:txBody>
      </p:sp>
      <p:sp>
        <p:nvSpPr>
          <p:cNvPr id="11" name="Arrow: Pentagon 10">
            <a:extLst>
              <a:ext uri="{FF2B5EF4-FFF2-40B4-BE49-F238E27FC236}">
                <a16:creationId xmlns:a16="http://schemas.microsoft.com/office/drawing/2014/main" id="{684AFA8D-4EA5-1313-EEF3-A2AF3B60250C}"/>
              </a:ext>
            </a:extLst>
          </p:cNvPr>
          <p:cNvSpPr/>
          <p:nvPr/>
        </p:nvSpPr>
        <p:spPr>
          <a:xfrm>
            <a:off x="550149" y="4634513"/>
            <a:ext cx="4880112" cy="890457"/>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50000"/>
              </a:lnSpc>
            </a:pPr>
            <a:r>
              <a:rPr lang="en-IN" dirty="0">
                <a:latin typeface="Times New Roman" panose="02020603050405020304" pitchFamily="18" charset="0"/>
                <a:cs typeface="Times New Roman" panose="02020603050405020304" pitchFamily="18" charset="0"/>
              </a:rPr>
              <a:t>Non-Contact Method</a:t>
            </a:r>
          </a:p>
        </p:txBody>
      </p:sp>
      <p:sp>
        <p:nvSpPr>
          <p:cNvPr id="12" name="Rectangle: Rounded Corners 11">
            <a:extLst>
              <a:ext uri="{FF2B5EF4-FFF2-40B4-BE49-F238E27FC236}">
                <a16:creationId xmlns:a16="http://schemas.microsoft.com/office/drawing/2014/main" id="{582EEDF5-EDD9-F3E8-8A94-09110A7F4517}"/>
              </a:ext>
            </a:extLst>
          </p:cNvPr>
          <p:cNvSpPr/>
          <p:nvPr/>
        </p:nvSpPr>
        <p:spPr>
          <a:xfrm>
            <a:off x="6840760" y="189253"/>
            <a:ext cx="4662923" cy="121320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4000" dirty="0">
                <a:latin typeface="Times New Roman" panose="02020603050405020304" pitchFamily="18" charset="0"/>
                <a:cs typeface="Times New Roman" panose="02020603050405020304" pitchFamily="18" charset="0"/>
              </a:rPr>
              <a:t>Challenges</a:t>
            </a:r>
            <a:endParaRPr lang="en-IN" sz="4000" dirty="0">
              <a:latin typeface="Times New Roman" panose="02020603050405020304" pitchFamily="18" charset="0"/>
              <a:cs typeface="Times New Roman" panose="02020603050405020304" pitchFamily="18" charset="0"/>
            </a:endParaRPr>
          </a:p>
        </p:txBody>
      </p:sp>
      <p:sp>
        <p:nvSpPr>
          <p:cNvPr id="13" name="Arrow: Pentagon 12">
            <a:extLst>
              <a:ext uri="{FF2B5EF4-FFF2-40B4-BE49-F238E27FC236}">
                <a16:creationId xmlns:a16="http://schemas.microsoft.com/office/drawing/2014/main" id="{A733E0B4-5B94-2B47-33B4-E0EB63724571}"/>
              </a:ext>
            </a:extLst>
          </p:cNvPr>
          <p:cNvSpPr/>
          <p:nvPr/>
        </p:nvSpPr>
        <p:spPr>
          <a:xfrm>
            <a:off x="6825039" y="1518131"/>
            <a:ext cx="4880112" cy="890457"/>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Initial Cost</a:t>
            </a:r>
            <a:endParaRPr lang="en-IN" dirty="0">
              <a:latin typeface="Times New Roman" panose="02020603050405020304" pitchFamily="18" charset="0"/>
              <a:cs typeface="Times New Roman" panose="02020603050405020304" pitchFamily="18" charset="0"/>
            </a:endParaRPr>
          </a:p>
        </p:txBody>
      </p:sp>
      <p:sp>
        <p:nvSpPr>
          <p:cNvPr id="14" name="Arrow: Pentagon 13">
            <a:extLst>
              <a:ext uri="{FF2B5EF4-FFF2-40B4-BE49-F238E27FC236}">
                <a16:creationId xmlns:a16="http://schemas.microsoft.com/office/drawing/2014/main" id="{EDFBC252-C1B4-03A4-D824-03CAB6996F33}"/>
              </a:ext>
            </a:extLst>
          </p:cNvPr>
          <p:cNvSpPr/>
          <p:nvPr/>
        </p:nvSpPr>
        <p:spPr>
          <a:xfrm>
            <a:off x="6825039" y="2564657"/>
            <a:ext cx="4880112" cy="890457"/>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50000"/>
              </a:lnSpc>
            </a:pPr>
            <a:r>
              <a:rPr lang="en-IN" dirty="0">
                <a:latin typeface="Times New Roman" panose="02020603050405020304" pitchFamily="18" charset="0"/>
                <a:cs typeface="Times New Roman" panose="02020603050405020304" pitchFamily="18" charset="0"/>
              </a:rPr>
              <a:t>Calibration and Maintenance</a:t>
            </a:r>
          </a:p>
        </p:txBody>
      </p:sp>
      <p:sp>
        <p:nvSpPr>
          <p:cNvPr id="15" name="Arrow: Pentagon 14">
            <a:extLst>
              <a:ext uri="{FF2B5EF4-FFF2-40B4-BE49-F238E27FC236}">
                <a16:creationId xmlns:a16="http://schemas.microsoft.com/office/drawing/2014/main" id="{02C62C5F-9FEC-7A7D-FA84-67324AA50BC1}"/>
              </a:ext>
            </a:extLst>
          </p:cNvPr>
          <p:cNvSpPr/>
          <p:nvPr/>
        </p:nvSpPr>
        <p:spPr>
          <a:xfrm>
            <a:off x="6825039" y="3611183"/>
            <a:ext cx="4880112" cy="890457"/>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50000"/>
              </a:lnSpc>
            </a:pPr>
            <a:r>
              <a:rPr lang="en-IN" dirty="0">
                <a:latin typeface="Times New Roman" panose="02020603050405020304" pitchFamily="18" charset="0"/>
                <a:cs typeface="Times New Roman" panose="02020603050405020304" pitchFamily="18" charset="0"/>
              </a:rPr>
              <a:t>Environmental Factors</a:t>
            </a:r>
          </a:p>
        </p:txBody>
      </p:sp>
      <p:sp>
        <p:nvSpPr>
          <p:cNvPr id="16" name="Arrow: Pentagon 15">
            <a:extLst>
              <a:ext uri="{FF2B5EF4-FFF2-40B4-BE49-F238E27FC236}">
                <a16:creationId xmlns:a16="http://schemas.microsoft.com/office/drawing/2014/main" id="{7C5A9274-523A-4C5E-F173-06A929E5DEC9}"/>
              </a:ext>
            </a:extLst>
          </p:cNvPr>
          <p:cNvSpPr/>
          <p:nvPr/>
        </p:nvSpPr>
        <p:spPr>
          <a:xfrm>
            <a:off x="6825039" y="4657709"/>
            <a:ext cx="4880112" cy="890457"/>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50000"/>
              </a:lnSpc>
            </a:pPr>
            <a:r>
              <a:rPr lang="en-IN" dirty="0">
                <a:latin typeface="Times New Roman" panose="02020603050405020304" pitchFamily="18" charset="0"/>
                <a:cs typeface="Times New Roman" panose="02020603050405020304" pitchFamily="18" charset="0"/>
              </a:rPr>
              <a:t>Complexity</a:t>
            </a:r>
          </a:p>
        </p:txBody>
      </p:sp>
      <p:sp>
        <p:nvSpPr>
          <p:cNvPr id="17" name="Flowchart: Connector 16">
            <a:extLst>
              <a:ext uri="{FF2B5EF4-FFF2-40B4-BE49-F238E27FC236}">
                <a16:creationId xmlns:a16="http://schemas.microsoft.com/office/drawing/2014/main" id="{57B4B60C-97A7-83FE-5FD6-F821F2F7AB64}"/>
              </a:ext>
            </a:extLst>
          </p:cNvPr>
          <p:cNvSpPr/>
          <p:nvPr/>
        </p:nvSpPr>
        <p:spPr>
          <a:xfrm>
            <a:off x="724817" y="1592293"/>
            <a:ext cx="705678" cy="69573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accent6">
                    <a:lumMod val="50000"/>
                  </a:schemeClr>
                </a:solidFill>
                <a:latin typeface="Times New Roman" panose="02020603050405020304" pitchFamily="18" charset="0"/>
                <a:cs typeface="Times New Roman" panose="02020603050405020304" pitchFamily="18" charset="0"/>
              </a:rPr>
              <a:t>1.</a:t>
            </a:r>
            <a:endParaRPr lang="en-IN" sz="2400"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18" name="Flowchart: Connector 17">
            <a:extLst>
              <a:ext uri="{FF2B5EF4-FFF2-40B4-BE49-F238E27FC236}">
                <a16:creationId xmlns:a16="http://schemas.microsoft.com/office/drawing/2014/main" id="{8848B966-DE90-5083-D187-975F0C5AD8DB}"/>
              </a:ext>
            </a:extLst>
          </p:cNvPr>
          <p:cNvSpPr/>
          <p:nvPr/>
        </p:nvSpPr>
        <p:spPr>
          <a:xfrm>
            <a:off x="724817" y="2638819"/>
            <a:ext cx="705678" cy="69573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accent6">
                    <a:lumMod val="50000"/>
                  </a:schemeClr>
                </a:solidFill>
                <a:latin typeface="Times New Roman" panose="02020603050405020304" pitchFamily="18" charset="0"/>
                <a:cs typeface="Times New Roman" panose="02020603050405020304" pitchFamily="18" charset="0"/>
              </a:rPr>
              <a:t>2.</a:t>
            </a:r>
            <a:endParaRPr lang="en-IN" sz="2400"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19" name="Flowchart: Connector 18">
            <a:extLst>
              <a:ext uri="{FF2B5EF4-FFF2-40B4-BE49-F238E27FC236}">
                <a16:creationId xmlns:a16="http://schemas.microsoft.com/office/drawing/2014/main" id="{DF0D8003-5585-376C-1CED-34809D705538}"/>
              </a:ext>
            </a:extLst>
          </p:cNvPr>
          <p:cNvSpPr/>
          <p:nvPr/>
        </p:nvSpPr>
        <p:spPr>
          <a:xfrm>
            <a:off x="724817" y="3685345"/>
            <a:ext cx="705678" cy="69573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accent6">
                    <a:lumMod val="50000"/>
                  </a:schemeClr>
                </a:solidFill>
                <a:latin typeface="Times New Roman" panose="02020603050405020304" pitchFamily="18" charset="0"/>
                <a:cs typeface="Times New Roman" panose="02020603050405020304" pitchFamily="18" charset="0"/>
              </a:rPr>
              <a:t>3.</a:t>
            </a:r>
            <a:endParaRPr lang="en-IN" sz="2400"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20" name="Flowchart: Connector 19">
            <a:extLst>
              <a:ext uri="{FF2B5EF4-FFF2-40B4-BE49-F238E27FC236}">
                <a16:creationId xmlns:a16="http://schemas.microsoft.com/office/drawing/2014/main" id="{0228041C-FE3A-7FB3-332A-ACA9BC506899}"/>
              </a:ext>
            </a:extLst>
          </p:cNvPr>
          <p:cNvSpPr/>
          <p:nvPr/>
        </p:nvSpPr>
        <p:spPr>
          <a:xfrm>
            <a:off x="724817" y="4731871"/>
            <a:ext cx="705678" cy="69573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accent6">
                    <a:lumMod val="50000"/>
                  </a:schemeClr>
                </a:solidFill>
                <a:latin typeface="Times New Roman" panose="02020603050405020304" pitchFamily="18" charset="0"/>
                <a:cs typeface="Times New Roman" panose="02020603050405020304" pitchFamily="18" charset="0"/>
              </a:rPr>
              <a:t>4.</a:t>
            </a:r>
            <a:endParaRPr lang="en-IN" sz="2400"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21" name="Flowchart: Connector 20">
            <a:extLst>
              <a:ext uri="{FF2B5EF4-FFF2-40B4-BE49-F238E27FC236}">
                <a16:creationId xmlns:a16="http://schemas.microsoft.com/office/drawing/2014/main" id="{FC81B737-6A61-240E-9866-37655388BB5F}"/>
              </a:ext>
            </a:extLst>
          </p:cNvPr>
          <p:cNvSpPr/>
          <p:nvPr/>
        </p:nvSpPr>
        <p:spPr>
          <a:xfrm>
            <a:off x="7001105" y="1612174"/>
            <a:ext cx="705678" cy="69573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accent6">
                    <a:lumMod val="50000"/>
                  </a:schemeClr>
                </a:solidFill>
                <a:latin typeface="Times New Roman" panose="02020603050405020304" pitchFamily="18" charset="0"/>
                <a:cs typeface="Times New Roman" panose="02020603050405020304" pitchFamily="18" charset="0"/>
              </a:rPr>
              <a:t>1.</a:t>
            </a:r>
            <a:endParaRPr lang="en-IN" sz="2400"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22" name="Flowchart: Connector 21">
            <a:extLst>
              <a:ext uri="{FF2B5EF4-FFF2-40B4-BE49-F238E27FC236}">
                <a16:creationId xmlns:a16="http://schemas.microsoft.com/office/drawing/2014/main" id="{2FA67DEE-4FA8-4E5A-9191-E17F63DE8BB1}"/>
              </a:ext>
            </a:extLst>
          </p:cNvPr>
          <p:cNvSpPr/>
          <p:nvPr/>
        </p:nvSpPr>
        <p:spPr>
          <a:xfrm>
            <a:off x="7001105" y="2658700"/>
            <a:ext cx="705678" cy="69573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accent6">
                    <a:lumMod val="50000"/>
                  </a:schemeClr>
                </a:solidFill>
                <a:latin typeface="Times New Roman" panose="02020603050405020304" pitchFamily="18" charset="0"/>
                <a:cs typeface="Times New Roman" panose="02020603050405020304" pitchFamily="18" charset="0"/>
              </a:rPr>
              <a:t>2.</a:t>
            </a:r>
            <a:endParaRPr lang="en-IN" sz="2400"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23" name="Flowchart: Connector 22">
            <a:extLst>
              <a:ext uri="{FF2B5EF4-FFF2-40B4-BE49-F238E27FC236}">
                <a16:creationId xmlns:a16="http://schemas.microsoft.com/office/drawing/2014/main" id="{D8B5B0DB-B8A1-4F7A-EE0F-EC77ADCDC641}"/>
              </a:ext>
            </a:extLst>
          </p:cNvPr>
          <p:cNvSpPr/>
          <p:nvPr/>
        </p:nvSpPr>
        <p:spPr>
          <a:xfrm>
            <a:off x="7001105" y="3705226"/>
            <a:ext cx="705678" cy="69573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accent6">
                    <a:lumMod val="50000"/>
                  </a:schemeClr>
                </a:solidFill>
                <a:latin typeface="Times New Roman" panose="02020603050405020304" pitchFamily="18" charset="0"/>
                <a:cs typeface="Times New Roman" panose="02020603050405020304" pitchFamily="18" charset="0"/>
              </a:rPr>
              <a:t>3.</a:t>
            </a:r>
            <a:endParaRPr lang="en-IN" sz="2400"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24" name="Flowchart: Connector 23">
            <a:extLst>
              <a:ext uri="{FF2B5EF4-FFF2-40B4-BE49-F238E27FC236}">
                <a16:creationId xmlns:a16="http://schemas.microsoft.com/office/drawing/2014/main" id="{68474B84-F3D2-F2A4-1904-493AB2AFF706}"/>
              </a:ext>
            </a:extLst>
          </p:cNvPr>
          <p:cNvSpPr/>
          <p:nvPr/>
        </p:nvSpPr>
        <p:spPr>
          <a:xfrm>
            <a:off x="7001105" y="4751752"/>
            <a:ext cx="705678" cy="69573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accent6">
                    <a:lumMod val="50000"/>
                  </a:schemeClr>
                </a:solidFill>
                <a:latin typeface="Times New Roman" panose="02020603050405020304" pitchFamily="18" charset="0"/>
                <a:cs typeface="Times New Roman" panose="02020603050405020304" pitchFamily="18" charset="0"/>
              </a:rPr>
              <a:t>4.</a:t>
            </a:r>
            <a:endParaRPr lang="en-IN" sz="2400"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27" name="Arrow: Pentagon 26">
            <a:extLst>
              <a:ext uri="{FF2B5EF4-FFF2-40B4-BE49-F238E27FC236}">
                <a16:creationId xmlns:a16="http://schemas.microsoft.com/office/drawing/2014/main" id="{D56152DE-60CD-73DA-1BFD-971C3FA6E41C}"/>
              </a:ext>
            </a:extLst>
          </p:cNvPr>
          <p:cNvSpPr/>
          <p:nvPr/>
        </p:nvSpPr>
        <p:spPr>
          <a:xfrm>
            <a:off x="550149" y="5681039"/>
            <a:ext cx="4880112" cy="890457"/>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50000"/>
              </a:lnSpc>
            </a:pPr>
            <a:r>
              <a:rPr lang="en-IN" dirty="0">
                <a:latin typeface="Times New Roman" panose="02020603050405020304" pitchFamily="18" charset="0"/>
                <a:cs typeface="Times New Roman" panose="02020603050405020304" pitchFamily="18" charset="0"/>
              </a:rPr>
              <a:t>Data Collection</a:t>
            </a:r>
          </a:p>
        </p:txBody>
      </p:sp>
      <p:sp>
        <p:nvSpPr>
          <p:cNvPr id="28" name="Flowchart: Connector 27">
            <a:extLst>
              <a:ext uri="{FF2B5EF4-FFF2-40B4-BE49-F238E27FC236}">
                <a16:creationId xmlns:a16="http://schemas.microsoft.com/office/drawing/2014/main" id="{46CDC319-FEF7-40B9-166D-23B0E2053072}"/>
              </a:ext>
            </a:extLst>
          </p:cNvPr>
          <p:cNvSpPr/>
          <p:nvPr/>
        </p:nvSpPr>
        <p:spPr>
          <a:xfrm>
            <a:off x="724817" y="5719686"/>
            <a:ext cx="705678" cy="69573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accent6">
                    <a:lumMod val="50000"/>
                  </a:schemeClr>
                </a:solidFill>
                <a:latin typeface="Times New Roman" panose="02020603050405020304" pitchFamily="18" charset="0"/>
                <a:cs typeface="Times New Roman" panose="02020603050405020304" pitchFamily="18" charset="0"/>
              </a:rPr>
              <a:t>5.</a:t>
            </a:r>
            <a:endParaRPr lang="en-IN" sz="2400" b="1" dirty="0">
              <a:solidFill>
                <a:schemeClr val="accent6">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7060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FB186-6AB3-F4A9-B0BA-784D3066A72E}"/>
              </a:ext>
            </a:extLst>
          </p:cNvPr>
          <p:cNvSpPr>
            <a:spLocks noGrp="1"/>
          </p:cNvSpPr>
          <p:nvPr>
            <p:ph type="title"/>
          </p:nvPr>
        </p:nvSpPr>
        <p:spPr>
          <a:xfrm>
            <a:off x="173241" y="-109282"/>
            <a:ext cx="10515600" cy="1325563"/>
          </a:xfrm>
        </p:spPr>
        <p:txBody>
          <a:bodyPr>
            <a:normAutofit/>
          </a:bodyPr>
          <a:lstStyle/>
          <a:p>
            <a:r>
              <a:rPr lang="en-IN" sz="4000" dirty="0">
                <a:latin typeface="Times New Roman" panose="02020603050405020304" pitchFamily="18" charset="0"/>
                <a:cs typeface="Times New Roman" panose="02020603050405020304" pitchFamily="18" charset="0"/>
              </a:rPr>
              <a:t>Step 6: Composting</a:t>
            </a:r>
          </a:p>
        </p:txBody>
      </p:sp>
      <p:sp>
        <p:nvSpPr>
          <p:cNvPr id="3" name="Content Placeholder 2">
            <a:extLst>
              <a:ext uri="{FF2B5EF4-FFF2-40B4-BE49-F238E27FC236}">
                <a16:creationId xmlns:a16="http://schemas.microsoft.com/office/drawing/2014/main" id="{246F6D4F-96FC-C9B1-5172-24D954738DE0}"/>
              </a:ext>
            </a:extLst>
          </p:cNvPr>
          <p:cNvSpPr>
            <a:spLocks noGrp="1"/>
          </p:cNvSpPr>
          <p:nvPr>
            <p:ph idx="1"/>
          </p:nvPr>
        </p:nvSpPr>
        <p:spPr>
          <a:xfrm>
            <a:off x="749710" y="1288026"/>
            <a:ext cx="10604090" cy="4888937"/>
          </a:xfrm>
        </p:spPr>
        <p:txBody>
          <a:bodyPr>
            <a:normAutofit/>
          </a:bodyPr>
          <a:lstStyle/>
          <a:p>
            <a:pPr marL="0" indent="0" algn="l">
              <a:lnSpc>
                <a:spcPct val="150000"/>
              </a:lnSpc>
              <a:buNone/>
            </a:pPr>
            <a:r>
              <a:rPr lang="en-US" sz="2400" dirty="0">
                <a:latin typeface="Times New Roman" panose="02020603050405020304" pitchFamily="18" charset="0"/>
                <a:cs typeface="Times New Roman" panose="02020603050405020304" pitchFamily="18" charset="0"/>
              </a:rPr>
              <a:t>Composting is a great way to recycle organic waste and enrich your garden soil. For large-scale composting in a township, a more industrial or community-oriented approach is needed. </a:t>
            </a:r>
          </a:p>
          <a:p>
            <a:pPr marL="0" indent="0" algn="l">
              <a:lnSpc>
                <a:spcPct val="150000"/>
              </a:lnSpc>
              <a:buNone/>
            </a:pPr>
            <a:r>
              <a:rPr lang="en-US" sz="2400" dirty="0">
                <a:latin typeface="Times New Roman" panose="02020603050405020304" pitchFamily="18" charset="0"/>
                <a:cs typeface="Times New Roman" panose="02020603050405020304" pitchFamily="18" charset="0"/>
              </a:rPr>
              <a:t>Following are some of the methods which we felt are suitable:</a:t>
            </a:r>
          </a:p>
          <a:p>
            <a:pPr marL="457200" indent="-457200" algn="l">
              <a:lnSpc>
                <a:spcPct val="150000"/>
              </a:lnSpc>
              <a:buAutoNum type="arabicParenR"/>
            </a:pPr>
            <a:r>
              <a:rPr lang="en-IN" sz="2400" b="1" i="0" dirty="0">
                <a:effectLst/>
                <a:latin typeface="Times New Roman" panose="02020603050405020304" pitchFamily="18" charset="0"/>
                <a:cs typeface="Times New Roman" panose="02020603050405020304" pitchFamily="18" charset="0"/>
              </a:rPr>
              <a:t>Windrow Composting</a:t>
            </a:r>
          </a:p>
          <a:p>
            <a:pPr marL="457200" indent="-457200" algn="l">
              <a:lnSpc>
                <a:spcPct val="150000"/>
              </a:lnSpc>
              <a:buFont typeface="Arial" panose="020B0604020202020204" pitchFamily="34" charset="0"/>
              <a:buAutoNum type="arabicParenR"/>
            </a:pPr>
            <a:r>
              <a:rPr lang="en-IN" sz="2400" b="1" i="0" dirty="0">
                <a:effectLst/>
                <a:latin typeface="Times New Roman" panose="02020603050405020304" pitchFamily="18" charset="0"/>
                <a:cs typeface="Times New Roman" panose="02020603050405020304" pitchFamily="18" charset="0"/>
              </a:rPr>
              <a:t>In-Vessel Composting</a:t>
            </a:r>
          </a:p>
          <a:p>
            <a:pPr marL="457200" indent="-457200" algn="l">
              <a:lnSpc>
                <a:spcPct val="150000"/>
              </a:lnSpc>
              <a:buFont typeface="Arial" panose="020B0604020202020204" pitchFamily="34" charset="0"/>
              <a:buAutoNum type="arabicParenR"/>
            </a:pPr>
            <a:r>
              <a:rPr lang="en-IN" sz="2400" b="1" i="0" dirty="0">
                <a:effectLst/>
                <a:latin typeface="Times New Roman" panose="02020603050405020304" pitchFamily="18" charset="0"/>
                <a:cs typeface="Times New Roman" panose="02020603050405020304" pitchFamily="18" charset="0"/>
              </a:rPr>
              <a:t>Anaerobic Method</a:t>
            </a:r>
          </a:p>
          <a:p>
            <a:pPr marL="0" indent="0">
              <a:lnSpc>
                <a:spcPct val="150000"/>
              </a:lnSpc>
              <a:buNone/>
            </a:pPr>
            <a:endParaRPr lang="en-IN"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18DC779-568C-FEE5-5FB5-30DBEBA49659}"/>
              </a:ext>
            </a:extLst>
          </p:cNvPr>
          <p:cNvPicPr>
            <a:picLocks noChangeAspect="1"/>
          </p:cNvPicPr>
          <p:nvPr/>
        </p:nvPicPr>
        <p:blipFill>
          <a:blip r:embed="rId2"/>
          <a:stretch>
            <a:fillRect/>
          </a:stretch>
        </p:blipFill>
        <p:spPr>
          <a:xfrm>
            <a:off x="7482026" y="3795559"/>
            <a:ext cx="3679724" cy="2453149"/>
          </a:xfrm>
          <a:prstGeom prst="rect">
            <a:avLst/>
          </a:prstGeom>
        </p:spPr>
      </p:pic>
    </p:spTree>
    <p:extLst>
      <p:ext uri="{BB962C8B-B14F-4D97-AF65-F5344CB8AC3E}">
        <p14:creationId xmlns:p14="http://schemas.microsoft.com/office/powerpoint/2010/main" val="811128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69F31BB-6DB5-4E0A-BD50-64C071FF8443}"/>
              </a:ext>
            </a:extLst>
          </p:cNvPr>
          <p:cNvPicPr>
            <a:picLocks noChangeAspect="1"/>
          </p:cNvPicPr>
          <p:nvPr/>
        </p:nvPicPr>
        <p:blipFill>
          <a:blip r:embed="rId2"/>
          <a:stretch>
            <a:fillRect/>
          </a:stretch>
        </p:blipFill>
        <p:spPr>
          <a:xfrm>
            <a:off x="8209722" y="721673"/>
            <a:ext cx="3392760" cy="3508513"/>
          </a:xfrm>
          <a:prstGeom prst="rect">
            <a:avLst/>
          </a:prstGeom>
          <a:ln>
            <a:solidFill>
              <a:schemeClr val="tx1"/>
            </a:solidFill>
          </a:ln>
        </p:spPr>
      </p:pic>
      <p:pic>
        <p:nvPicPr>
          <p:cNvPr id="12" name="Picture 11">
            <a:extLst>
              <a:ext uri="{FF2B5EF4-FFF2-40B4-BE49-F238E27FC236}">
                <a16:creationId xmlns:a16="http://schemas.microsoft.com/office/drawing/2014/main" id="{D24A452C-7DD0-88BE-B6B7-240309C2C627}"/>
              </a:ext>
            </a:extLst>
          </p:cNvPr>
          <p:cNvPicPr>
            <a:picLocks noChangeAspect="1"/>
          </p:cNvPicPr>
          <p:nvPr/>
        </p:nvPicPr>
        <p:blipFill>
          <a:blip r:embed="rId3"/>
          <a:stretch>
            <a:fillRect/>
          </a:stretch>
        </p:blipFill>
        <p:spPr>
          <a:xfrm>
            <a:off x="385597" y="3275095"/>
            <a:ext cx="6180469" cy="2583243"/>
          </a:xfrm>
          <a:prstGeom prst="rect">
            <a:avLst/>
          </a:prstGeom>
          <a:ln>
            <a:solidFill>
              <a:schemeClr val="tx1"/>
            </a:solidFill>
          </a:ln>
        </p:spPr>
      </p:pic>
      <p:pic>
        <p:nvPicPr>
          <p:cNvPr id="13" name="Picture 12">
            <a:extLst>
              <a:ext uri="{FF2B5EF4-FFF2-40B4-BE49-F238E27FC236}">
                <a16:creationId xmlns:a16="http://schemas.microsoft.com/office/drawing/2014/main" id="{40144867-E6E1-CF52-5A68-01F6F5C35389}"/>
              </a:ext>
            </a:extLst>
          </p:cNvPr>
          <p:cNvPicPr>
            <a:picLocks noChangeAspect="1"/>
          </p:cNvPicPr>
          <p:nvPr/>
        </p:nvPicPr>
        <p:blipFill>
          <a:blip r:embed="rId4"/>
          <a:stretch>
            <a:fillRect/>
          </a:stretch>
        </p:blipFill>
        <p:spPr>
          <a:xfrm>
            <a:off x="240862" y="249410"/>
            <a:ext cx="5423290" cy="2343771"/>
          </a:xfrm>
          <a:prstGeom prst="rect">
            <a:avLst/>
          </a:prstGeom>
          <a:ln>
            <a:solidFill>
              <a:schemeClr val="tx1"/>
            </a:solidFill>
          </a:ln>
        </p:spPr>
      </p:pic>
      <p:sp>
        <p:nvSpPr>
          <p:cNvPr id="14" name="Callout: Left Arrow 13">
            <a:extLst>
              <a:ext uri="{FF2B5EF4-FFF2-40B4-BE49-F238E27FC236}">
                <a16:creationId xmlns:a16="http://schemas.microsoft.com/office/drawing/2014/main" id="{0E035E89-7374-18A5-E482-AF0A501D0CF8}"/>
              </a:ext>
            </a:extLst>
          </p:cNvPr>
          <p:cNvSpPr/>
          <p:nvPr/>
        </p:nvSpPr>
        <p:spPr>
          <a:xfrm>
            <a:off x="5357190" y="472108"/>
            <a:ext cx="2117035" cy="1898373"/>
          </a:xfrm>
          <a:prstGeom prst="leftArrowCallout">
            <a:avLst>
              <a:gd name="adj1" fmla="val 5105"/>
              <a:gd name="adj2" fmla="val 8770"/>
              <a:gd name="adj3" fmla="val 16623"/>
              <a:gd name="adj4" fmla="val 68733"/>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Windrow Composting</a:t>
            </a:r>
            <a:endParaRPr lang="en-IN" dirty="0">
              <a:latin typeface="Times New Roman" panose="02020603050405020304" pitchFamily="18" charset="0"/>
              <a:cs typeface="Times New Roman" panose="02020603050405020304" pitchFamily="18" charset="0"/>
            </a:endParaRPr>
          </a:p>
        </p:txBody>
      </p:sp>
      <p:sp>
        <p:nvSpPr>
          <p:cNvPr id="15" name="Callout: Left Arrow 14">
            <a:extLst>
              <a:ext uri="{FF2B5EF4-FFF2-40B4-BE49-F238E27FC236}">
                <a16:creationId xmlns:a16="http://schemas.microsoft.com/office/drawing/2014/main" id="{114DBD67-4776-9177-A238-6E01DEF68559}"/>
              </a:ext>
            </a:extLst>
          </p:cNvPr>
          <p:cNvSpPr/>
          <p:nvPr/>
        </p:nvSpPr>
        <p:spPr>
          <a:xfrm>
            <a:off x="6255025" y="4487519"/>
            <a:ext cx="2117035" cy="1898373"/>
          </a:xfrm>
          <a:prstGeom prst="leftArrowCallout">
            <a:avLst>
              <a:gd name="adj1" fmla="val 5105"/>
              <a:gd name="adj2" fmla="val 8770"/>
              <a:gd name="adj3" fmla="val 16623"/>
              <a:gd name="adj4" fmla="val 68733"/>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Anaerobic Composting</a:t>
            </a:r>
            <a:endParaRPr lang="en-IN" dirty="0">
              <a:latin typeface="Times New Roman" panose="02020603050405020304" pitchFamily="18" charset="0"/>
              <a:cs typeface="Times New Roman" panose="02020603050405020304" pitchFamily="18" charset="0"/>
            </a:endParaRPr>
          </a:p>
        </p:txBody>
      </p:sp>
      <p:sp>
        <p:nvSpPr>
          <p:cNvPr id="16" name="Callout: Up Arrow 15">
            <a:extLst>
              <a:ext uri="{FF2B5EF4-FFF2-40B4-BE49-F238E27FC236}">
                <a16:creationId xmlns:a16="http://schemas.microsoft.com/office/drawing/2014/main" id="{70940F03-AF6B-2F7D-C8FD-B4988F8CD530}"/>
              </a:ext>
            </a:extLst>
          </p:cNvPr>
          <p:cNvSpPr/>
          <p:nvPr/>
        </p:nvSpPr>
        <p:spPr>
          <a:xfrm>
            <a:off x="9903838" y="3902195"/>
            <a:ext cx="2027583" cy="1628152"/>
          </a:xfrm>
          <a:prstGeom prst="upArrowCallout">
            <a:avLst>
              <a:gd name="adj1" fmla="val 3606"/>
              <a:gd name="adj2" fmla="val 9129"/>
              <a:gd name="adj3" fmla="val 20727"/>
              <a:gd name="adj4" fmla="val 6497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In-Vessel Composting</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6236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95616BDB-40A3-2371-D479-CE6B222B9E48}"/>
              </a:ext>
            </a:extLst>
          </p:cNvPr>
          <p:cNvSpPr/>
          <p:nvPr/>
        </p:nvSpPr>
        <p:spPr>
          <a:xfrm>
            <a:off x="575732" y="169372"/>
            <a:ext cx="4662923" cy="121320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4000" dirty="0">
                <a:latin typeface="Times New Roman" panose="02020603050405020304" pitchFamily="18" charset="0"/>
                <a:cs typeface="Times New Roman" panose="02020603050405020304" pitchFamily="18" charset="0"/>
              </a:rPr>
              <a:t>Features</a:t>
            </a:r>
            <a:endParaRPr lang="en-IN" sz="4000" dirty="0">
              <a:latin typeface="Times New Roman" panose="02020603050405020304" pitchFamily="18"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4F481DCB-0703-9598-0ACB-91F9BE9F8B8E}"/>
              </a:ext>
            </a:extLst>
          </p:cNvPr>
          <p:cNvSpPr/>
          <p:nvPr/>
        </p:nvSpPr>
        <p:spPr>
          <a:xfrm>
            <a:off x="6953345" y="169372"/>
            <a:ext cx="4662923" cy="121320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4000" dirty="0">
                <a:latin typeface="Times New Roman" panose="02020603050405020304" pitchFamily="18" charset="0"/>
                <a:cs typeface="Times New Roman" panose="02020603050405020304" pitchFamily="18" charset="0"/>
              </a:rPr>
              <a:t>Uses</a:t>
            </a:r>
            <a:endParaRPr lang="en-IN" sz="4000" dirty="0">
              <a:latin typeface="Times New Roman" panose="02020603050405020304" pitchFamily="18" charset="0"/>
              <a:cs typeface="Times New Roman" panose="02020603050405020304" pitchFamily="18" charset="0"/>
            </a:endParaRPr>
          </a:p>
        </p:txBody>
      </p:sp>
      <p:sp>
        <p:nvSpPr>
          <p:cNvPr id="13" name="Arrow: Pentagon 12">
            <a:extLst>
              <a:ext uri="{FF2B5EF4-FFF2-40B4-BE49-F238E27FC236}">
                <a16:creationId xmlns:a16="http://schemas.microsoft.com/office/drawing/2014/main" id="{4156CAB6-B670-006C-EDA5-E6143A41F2FF}"/>
              </a:ext>
            </a:extLst>
          </p:cNvPr>
          <p:cNvSpPr/>
          <p:nvPr/>
        </p:nvSpPr>
        <p:spPr>
          <a:xfrm>
            <a:off x="550149" y="1494935"/>
            <a:ext cx="4880112" cy="890457"/>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50000"/>
              </a:lnSpc>
            </a:pPr>
            <a:r>
              <a:rPr lang="en-US" dirty="0">
                <a:latin typeface="Times New Roman" panose="02020603050405020304" pitchFamily="18" charset="0"/>
                <a:cs typeface="Times New Roman" panose="02020603050405020304" pitchFamily="18" charset="0"/>
              </a:rPr>
              <a:t>Closed System</a:t>
            </a:r>
          </a:p>
        </p:txBody>
      </p:sp>
      <p:sp>
        <p:nvSpPr>
          <p:cNvPr id="14" name="Arrow: Pentagon 13">
            <a:extLst>
              <a:ext uri="{FF2B5EF4-FFF2-40B4-BE49-F238E27FC236}">
                <a16:creationId xmlns:a16="http://schemas.microsoft.com/office/drawing/2014/main" id="{17212B16-FB7B-AF3B-47F5-FF3B327B46C7}"/>
              </a:ext>
            </a:extLst>
          </p:cNvPr>
          <p:cNvSpPr/>
          <p:nvPr/>
        </p:nvSpPr>
        <p:spPr>
          <a:xfrm>
            <a:off x="550149" y="2538543"/>
            <a:ext cx="4880112" cy="890457"/>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50000"/>
              </a:lnSpc>
            </a:pPr>
            <a:r>
              <a:rPr lang="en-US" dirty="0">
                <a:latin typeface="Times New Roman" panose="02020603050405020304" pitchFamily="18" charset="0"/>
                <a:cs typeface="Times New Roman" panose="02020603050405020304" pitchFamily="18" charset="0"/>
              </a:rPr>
              <a:t> Accelerated Decomposition</a:t>
            </a:r>
          </a:p>
        </p:txBody>
      </p:sp>
      <p:sp>
        <p:nvSpPr>
          <p:cNvPr id="15" name="Arrow: Pentagon 14">
            <a:extLst>
              <a:ext uri="{FF2B5EF4-FFF2-40B4-BE49-F238E27FC236}">
                <a16:creationId xmlns:a16="http://schemas.microsoft.com/office/drawing/2014/main" id="{CEC58624-DF3F-ECCA-A7C6-910F5D1A7B65}"/>
              </a:ext>
            </a:extLst>
          </p:cNvPr>
          <p:cNvSpPr/>
          <p:nvPr/>
        </p:nvSpPr>
        <p:spPr>
          <a:xfrm>
            <a:off x="550149" y="3582151"/>
            <a:ext cx="4880112" cy="890457"/>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50000"/>
              </a:lnSpc>
            </a:pPr>
            <a:r>
              <a:rPr lang="en-US">
                <a:latin typeface="Times New Roman" panose="02020603050405020304" pitchFamily="18" charset="0"/>
                <a:cs typeface="Times New Roman" panose="02020603050405020304" pitchFamily="18" charset="0"/>
              </a:rPr>
              <a:t> Odourless Operation</a:t>
            </a:r>
            <a:endParaRPr lang="en-US" dirty="0">
              <a:latin typeface="Times New Roman" panose="02020603050405020304" pitchFamily="18" charset="0"/>
              <a:cs typeface="Times New Roman" panose="02020603050405020304" pitchFamily="18" charset="0"/>
            </a:endParaRPr>
          </a:p>
        </p:txBody>
      </p:sp>
      <p:sp>
        <p:nvSpPr>
          <p:cNvPr id="17" name="Flowchart: Connector 16">
            <a:extLst>
              <a:ext uri="{FF2B5EF4-FFF2-40B4-BE49-F238E27FC236}">
                <a16:creationId xmlns:a16="http://schemas.microsoft.com/office/drawing/2014/main" id="{81C82566-3B3F-1A07-4EC8-7F15C1747849}"/>
              </a:ext>
            </a:extLst>
          </p:cNvPr>
          <p:cNvSpPr/>
          <p:nvPr/>
        </p:nvSpPr>
        <p:spPr>
          <a:xfrm>
            <a:off x="724817" y="1592293"/>
            <a:ext cx="705678" cy="69573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accent6">
                    <a:lumMod val="50000"/>
                  </a:schemeClr>
                </a:solidFill>
                <a:latin typeface="Times New Roman" panose="02020603050405020304" pitchFamily="18" charset="0"/>
                <a:cs typeface="Times New Roman" panose="02020603050405020304" pitchFamily="18" charset="0"/>
              </a:rPr>
              <a:t>1.</a:t>
            </a:r>
            <a:endParaRPr lang="en-IN" sz="2400"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18" name="Flowchart: Connector 17">
            <a:extLst>
              <a:ext uri="{FF2B5EF4-FFF2-40B4-BE49-F238E27FC236}">
                <a16:creationId xmlns:a16="http://schemas.microsoft.com/office/drawing/2014/main" id="{5291C10B-C054-ACA2-0701-1814FD453CEC}"/>
              </a:ext>
            </a:extLst>
          </p:cNvPr>
          <p:cNvSpPr/>
          <p:nvPr/>
        </p:nvSpPr>
        <p:spPr>
          <a:xfrm>
            <a:off x="724817" y="2635901"/>
            <a:ext cx="705678" cy="69573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accent6">
                    <a:lumMod val="50000"/>
                  </a:schemeClr>
                </a:solidFill>
                <a:latin typeface="Times New Roman" panose="02020603050405020304" pitchFamily="18" charset="0"/>
                <a:cs typeface="Times New Roman" panose="02020603050405020304" pitchFamily="18" charset="0"/>
              </a:rPr>
              <a:t>2.</a:t>
            </a:r>
            <a:endParaRPr lang="en-IN" sz="2400"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19" name="Flowchart: Connector 18">
            <a:extLst>
              <a:ext uri="{FF2B5EF4-FFF2-40B4-BE49-F238E27FC236}">
                <a16:creationId xmlns:a16="http://schemas.microsoft.com/office/drawing/2014/main" id="{EEE4B100-4DDA-A16E-B942-2DD436D7BD46}"/>
              </a:ext>
            </a:extLst>
          </p:cNvPr>
          <p:cNvSpPr/>
          <p:nvPr/>
        </p:nvSpPr>
        <p:spPr>
          <a:xfrm>
            <a:off x="729453" y="3679509"/>
            <a:ext cx="705678" cy="69573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accent6">
                    <a:lumMod val="50000"/>
                  </a:schemeClr>
                </a:solidFill>
                <a:latin typeface="Times New Roman" panose="02020603050405020304" pitchFamily="18" charset="0"/>
                <a:cs typeface="Times New Roman" panose="02020603050405020304" pitchFamily="18" charset="0"/>
              </a:rPr>
              <a:t>3.</a:t>
            </a:r>
            <a:endParaRPr lang="en-IN" sz="2400"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21" name="Arrow: Pentagon 20">
            <a:extLst>
              <a:ext uri="{FF2B5EF4-FFF2-40B4-BE49-F238E27FC236}">
                <a16:creationId xmlns:a16="http://schemas.microsoft.com/office/drawing/2014/main" id="{F0593B27-8C46-EF18-315E-EC1A5FA77096}"/>
              </a:ext>
            </a:extLst>
          </p:cNvPr>
          <p:cNvSpPr/>
          <p:nvPr/>
        </p:nvSpPr>
        <p:spPr>
          <a:xfrm>
            <a:off x="6953345" y="1494935"/>
            <a:ext cx="4880112" cy="890457"/>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50000"/>
              </a:lnSpc>
            </a:pPr>
            <a:r>
              <a:rPr lang="en-US" dirty="0">
                <a:latin typeface="Times New Roman" panose="02020603050405020304" pitchFamily="18" charset="0"/>
                <a:cs typeface="Times New Roman" panose="02020603050405020304" pitchFamily="18" charset="0"/>
              </a:rPr>
              <a:t>Gardening</a:t>
            </a:r>
          </a:p>
        </p:txBody>
      </p:sp>
      <p:sp>
        <p:nvSpPr>
          <p:cNvPr id="22" name="Arrow: Pentagon 21">
            <a:extLst>
              <a:ext uri="{FF2B5EF4-FFF2-40B4-BE49-F238E27FC236}">
                <a16:creationId xmlns:a16="http://schemas.microsoft.com/office/drawing/2014/main" id="{02097357-6370-99FB-C98A-AD2E27AF6822}"/>
              </a:ext>
            </a:extLst>
          </p:cNvPr>
          <p:cNvSpPr/>
          <p:nvPr/>
        </p:nvSpPr>
        <p:spPr>
          <a:xfrm>
            <a:off x="6953345" y="2538543"/>
            <a:ext cx="4880112" cy="890457"/>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50000"/>
              </a:lnSpc>
            </a:pPr>
            <a:r>
              <a:rPr lang="en-US" dirty="0">
                <a:latin typeface="Times New Roman" panose="02020603050405020304" pitchFamily="18" charset="0"/>
                <a:cs typeface="Times New Roman" panose="02020603050405020304" pitchFamily="18" charset="0"/>
              </a:rPr>
              <a:t>Green Roofs</a:t>
            </a:r>
          </a:p>
        </p:txBody>
      </p:sp>
      <p:sp>
        <p:nvSpPr>
          <p:cNvPr id="23" name="Arrow: Pentagon 22">
            <a:extLst>
              <a:ext uri="{FF2B5EF4-FFF2-40B4-BE49-F238E27FC236}">
                <a16:creationId xmlns:a16="http://schemas.microsoft.com/office/drawing/2014/main" id="{FC7065C3-DF01-9CE5-6E27-346DB9FEB3D9}"/>
              </a:ext>
            </a:extLst>
          </p:cNvPr>
          <p:cNvSpPr/>
          <p:nvPr/>
        </p:nvSpPr>
        <p:spPr>
          <a:xfrm>
            <a:off x="6953345" y="3582149"/>
            <a:ext cx="4880112" cy="890457"/>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50000"/>
              </a:lnSpc>
            </a:pPr>
            <a:r>
              <a:rPr lang="en-US" dirty="0">
                <a:latin typeface="Times New Roman" panose="02020603050405020304" pitchFamily="18" charset="0"/>
                <a:cs typeface="Times New Roman" panose="02020603050405020304" pitchFamily="18" charset="0"/>
              </a:rPr>
              <a:t>Land Reclamation</a:t>
            </a:r>
          </a:p>
        </p:txBody>
      </p:sp>
      <p:sp>
        <p:nvSpPr>
          <p:cNvPr id="24" name="Flowchart: Connector 23">
            <a:extLst>
              <a:ext uri="{FF2B5EF4-FFF2-40B4-BE49-F238E27FC236}">
                <a16:creationId xmlns:a16="http://schemas.microsoft.com/office/drawing/2014/main" id="{428A6540-B1A9-5403-3ED4-2C6EE7331304}"/>
              </a:ext>
            </a:extLst>
          </p:cNvPr>
          <p:cNvSpPr/>
          <p:nvPr/>
        </p:nvSpPr>
        <p:spPr>
          <a:xfrm>
            <a:off x="7194041" y="1593619"/>
            <a:ext cx="705678" cy="69573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accent6">
                    <a:lumMod val="50000"/>
                  </a:schemeClr>
                </a:solidFill>
                <a:latin typeface="Times New Roman" panose="02020603050405020304" pitchFamily="18" charset="0"/>
                <a:cs typeface="Times New Roman" panose="02020603050405020304" pitchFamily="18" charset="0"/>
              </a:rPr>
              <a:t>1.</a:t>
            </a:r>
            <a:endParaRPr lang="en-IN" sz="2400"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25" name="Flowchart: Connector 24">
            <a:extLst>
              <a:ext uri="{FF2B5EF4-FFF2-40B4-BE49-F238E27FC236}">
                <a16:creationId xmlns:a16="http://schemas.microsoft.com/office/drawing/2014/main" id="{FD12CEF1-182C-3EA7-8363-F8DBAE007161}"/>
              </a:ext>
            </a:extLst>
          </p:cNvPr>
          <p:cNvSpPr/>
          <p:nvPr/>
        </p:nvSpPr>
        <p:spPr>
          <a:xfrm>
            <a:off x="7194041" y="2635900"/>
            <a:ext cx="705678" cy="69573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accent6">
                    <a:lumMod val="50000"/>
                  </a:schemeClr>
                </a:solidFill>
                <a:latin typeface="Times New Roman" panose="02020603050405020304" pitchFamily="18" charset="0"/>
                <a:cs typeface="Times New Roman" panose="02020603050405020304" pitchFamily="18" charset="0"/>
              </a:rPr>
              <a:t>2.</a:t>
            </a:r>
            <a:endParaRPr lang="en-IN" sz="2400"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26" name="Flowchart: Connector 25">
            <a:extLst>
              <a:ext uri="{FF2B5EF4-FFF2-40B4-BE49-F238E27FC236}">
                <a16:creationId xmlns:a16="http://schemas.microsoft.com/office/drawing/2014/main" id="{C0984167-B35D-5FFD-A098-195556BE072B}"/>
              </a:ext>
            </a:extLst>
          </p:cNvPr>
          <p:cNvSpPr/>
          <p:nvPr/>
        </p:nvSpPr>
        <p:spPr>
          <a:xfrm>
            <a:off x="7194041" y="3679509"/>
            <a:ext cx="705678" cy="69573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accent6">
                    <a:lumMod val="50000"/>
                  </a:schemeClr>
                </a:solidFill>
                <a:latin typeface="Times New Roman" panose="02020603050405020304" pitchFamily="18" charset="0"/>
                <a:cs typeface="Times New Roman" panose="02020603050405020304" pitchFamily="18" charset="0"/>
              </a:rPr>
              <a:t>3.</a:t>
            </a:r>
            <a:endParaRPr lang="en-IN" sz="2400" b="1" dirty="0">
              <a:solidFill>
                <a:schemeClr val="accent6">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7257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F46471CE-FA2B-A0B2-CB71-AFF390FC7B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0119" y="2101174"/>
            <a:ext cx="10982527" cy="3589507"/>
          </a:xfrm>
        </p:spPr>
      </p:pic>
      <p:sp>
        <p:nvSpPr>
          <p:cNvPr id="14" name="Rectangle: Rounded Corners 13">
            <a:extLst>
              <a:ext uri="{FF2B5EF4-FFF2-40B4-BE49-F238E27FC236}">
                <a16:creationId xmlns:a16="http://schemas.microsoft.com/office/drawing/2014/main" id="{1393506A-62C9-EA37-079A-C52DEBBB759B}"/>
              </a:ext>
            </a:extLst>
          </p:cNvPr>
          <p:cNvSpPr/>
          <p:nvPr/>
        </p:nvSpPr>
        <p:spPr>
          <a:xfrm>
            <a:off x="88483" y="1865782"/>
            <a:ext cx="1352145" cy="35019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latin typeface="Times New Roman" panose="02020603050405020304" pitchFamily="18" charset="0"/>
                <a:cs typeface="Times New Roman" panose="02020603050405020304" pitchFamily="18" charset="0"/>
              </a:rPr>
              <a:t>Waste Input</a:t>
            </a:r>
          </a:p>
        </p:txBody>
      </p:sp>
      <p:sp>
        <p:nvSpPr>
          <p:cNvPr id="2" name="Title 1">
            <a:extLst>
              <a:ext uri="{FF2B5EF4-FFF2-40B4-BE49-F238E27FC236}">
                <a16:creationId xmlns:a16="http://schemas.microsoft.com/office/drawing/2014/main" id="{63356E1C-BEC8-50A2-1BAF-9834A3206FA8}"/>
              </a:ext>
            </a:extLst>
          </p:cNvPr>
          <p:cNvSpPr>
            <a:spLocks noGrp="1"/>
          </p:cNvSpPr>
          <p:nvPr>
            <p:ph type="title"/>
          </p:nvPr>
        </p:nvSpPr>
        <p:spPr>
          <a:xfrm>
            <a:off x="575553" y="-158244"/>
            <a:ext cx="10515600" cy="1325563"/>
          </a:xfrm>
        </p:spPr>
        <p:txBody>
          <a:bodyPr/>
          <a:lstStyle/>
          <a:p>
            <a:pPr algn="ctr"/>
            <a:r>
              <a:rPr lang="en-IN" dirty="0">
                <a:latin typeface="Times New Roman" panose="02020603050405020304" pitchFamily="18" charset="0"/>
                <a:cs typeface="Times New Roman" panose="02020603050405020304" pitchFamily="18" charset="0"/>
              </a:rPr>
              <a:t>Design</a:t>
            </a:r>
          </a:p>
        </p:txBody>
      </p:sp>
      <p:cxnSp>
        <p:nvCxnSpPr>
          <p:cNvPr id="13" name="Connector: Elbow 12">
            <a:extLst>
              <a:ext uri="{FF2B5EF4-FFF2-40B4-BE49-F238E27FC236}">
                <a16:creationId xmlns:a16="http://schemas.microsoft.com/office/drawing/2014/main" id="{7F5F3D00-DF25-B8C1-8715-5ACE3E85CE4E}"/>
              </a:ext>
            </a:extLst>
          </p:cNvPr>
          <p:cNvCxnSpPr>
            <a:cxnSpLocks/>
            <a:stCxn id="14" idx="2"/>
          </p:cNvCxnSpPr>
          <p:nvPr/>
        </p:nvCxnSpPr>
        <p:spPr>
          <a:xfrm rot="16200000" flipH="1">
            <a:off x="327267" y="2653266"/>
            <a:ext cx="1089813" cy="215235"/>
          </a:xfrm>
          <a:prstGeom prst="bentConnector3">
            <a:avLst>
              <a:gd name="adj1" fmla="val 10052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AA82FB99-7C10-CFFD-76C7-EC0E562AD7B2}"/>
              </a:ext>
            </a:extLst>
          </p:cNvPr>
          <p:cNvSpPr/>
          <p:nvPr/>
        </p:nvSpPr>
        <p:spPr>
          <a:xfrm>
            <a:off x="9720" y="6241893"/>
            <a:ext cx="1605064" cy="36933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latin typeface="Times New Roman" panose="02020603050405020304" pitchFamily="18" charset="0"/>
                <a:cs typeface="Times New Roman" panose="02020603050405020304" pitchFamily="18" charset="0"/>
              </a:rPr>
              <a:t>Waste Collector</a:t>
            </a:r>
          </a:p>
        </p:txBody>
      </p:sp>
      <p:sp>
        <p:nvSpPr>
          <p:cNvPr id="22" name="Rectangle: Rounded Corners 21">
            <a:extLst>
              <a:ext uri="{FF2B5EF4-FFF2-40B4-BE49-F238E27FC236}">
                <a16:creationId xmlns:a16="http://schemas.microsoft.com/office/drawing/2014/main" id="{0AAF2E11-EBA6-D560-A421-4DEFE07F1BC3}"/>
              </a:ext>
            </a:extLst>
          </p:cNvPr>
          <p:cNvSpPr/>
          <p:nvPr/>
        </p:nvSpPr>
        <p:spPr>
          <a:xfrm>
            <a:off x="880344" y="1375624"/>
            <a:ext cx="1468881" cy="37877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latin typeface="Times New Roman" panose="02020603050405020304" pitchFamily="18" charset="0"/>
                <a:cs typeface="Times New Roman" panose="02020603050405020304" pitchFamily="18" charset="0"/>
              </a:rPr>
              <a:t>Robotic Arm</a:t>
            </a:r>
          </a:p>
        </p:txBody>
      </p:sp>
      <p:sp>
        <p:nvSpPr>
          <p:cNvPr id="27" name="Rectangle: Rounded Corners 26">
            <a:extLst>
              <a:ext uri="{FF2B5EF4-FFF2-40B4-BE49-F238E27FC236}">
                <a16:creationId xmlns:a16="http://schemas.microsoft.com/office/drawing/2014/main" id="{D4905362-D80B-181E-096B-229B61989647}"/>
              </a:ext>
            </a:extLst>
          </p:cNvPr>
          <p:cNvSpPr/>
          <p:nvPr/>
        </p:nvSpPr>
        <p:spPr>
          <a:xfrm>
            <a:off x="1211096" y="5836597"/>
            <a:ext cx="1575881" cy="34677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latin typeface="Times New Roman" panose="02020603050405020304" pitchFamily="18" charset="0"/>
                <a:cs typeface="Times New Roman" panose="02020603050405020304" pitchFamily="18" charset="0"/>
              </a:rPr>
              <a:t>Conveyor Belt</a:t>
            </a:r>
          </a:p>
        </p:txBody>
      </p:sp>
      <p:cxnSp>
        <p:nvCxnSpPr>
          <p:cNvPr id="30" name="Straight Arrow Connector 29">
            <a:extLst>
              <a:ext uri="{FF2B5EF4-FFF2-40B4-BE49-F238E27FC236}">
                <a16:creationId xmlns:a16="http://schemas.microsoft.com/office/drawing/2014/main" id="{14F583E6-D408-6DA4-BCB4-1668CCE5A389}"/>
              </a:ext>
            </a:extLst>
          </p:cNvPr>
          <p:cNvCxnSpPr>
            <a:cxnSpLocks/>
            <a:stCxn id="27" idx="0"/>
          </p:cNvCxnSpPr>
          <p:nvPr/>
        </p:nvCxnSpPr>
        <p:spPr>
          <a:xfrm flipV="1">
            <a:off x="1999037" y="3978613"/>
            <a:ext cx="43771" cy="18579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BA7EA2AF-EF15-8AC6-5E1E-253D504CEA3F}"/>
              </a:ext>
            </a:extLst>
          </p:cNvPr>
          <p:cNvSpPr/>
          <p:nvPr/>
        </p:nvSpPr>
        <p:spPr>
          <a:xfrm>
            <a:off x="2962072" y="627433"/>
            <a:ext cx="1663425" cy="53502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latin typeface="Times New Roman" panose="02020603050405020304" pitchFamily="18" charset="0"/>
                <a:cs typeface="Times New Roman" panose="02020603050405020304" pitchFamily="18" charset="0"/>
              </a:rPr>
              <a:t>Disentangling Chamber</a:t>
            </a:r>
          </a:p>
        </p:txBody>
      </p:sp>
      <p:sp>
        <p:nvSpPr>
          <p:cNvPr id="36" name="Rectangle: Rounded Corners 35">
            <a:extLst>
              <a:ext uri="{FF2B5EF4-FFF2-40B4-BE49-F238E27FC236}">
                <a16:creationId xmlns:a16="http://schemas.microsoft.com/office/drawing/2014/main" id="{1BC3DDED-44EB-AED6-61C0-A48D573DF0D5}"/>
              </a:ext>
            </a:extLst>
          </p:cNvPr>
          <p:cNvSpPr/>
          <p:nvPr/>
        </p:nvSpPr>
        <p:spPr>
          <a:xfrm>
            <a:off x="2530614" y="1454773"/>
            <a:ext cx="965462" cy="53502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latin typeface="Times New Roman" panose="02020603050405020304" pitchFamily="18" charset="0"/>
                <a:cs typeface="Times New Roman" panose="02020603050405020304" pitchFamily="18" charset="0"/>
              </a:rPr>
              <a:t>Infrared Scanner</a:t>
            </a:r>
          </a:p>
        </p:txBody>
      </p:sp>
      <p:sp>
        <p:nvSpPr>
          <p:cNvPr id="51" name="Rectangle: Rounded Corners 50">
            <a:extLst>
              <a:ext uri="{FF2B5EF4-FFF2-40B4-BE49-F238E27FC236}">
                <a16:creationId xmlns:a16="http://schemas.microsoft.com/office/drawing/2014/main" id="{D9342675-2388-FAC9-AC33-F890B36F2281}"/>
              </a:ext>
            </a:extLst>
          </p:cNvPr>
          <p:cNvSpPr/>
          <p:nvPr/>
        </p:nvSpPr>
        <p:spPr>
          <a:xfrm>
            <a:off x="2519093" y="6344466"/>
            <a:ext cx="1245138" cy="43587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latin typeface="Times New Roman" panose="02020603050405020304" pitchFamily="18" charset="0"/>
                <a:cs typeface="Times New Roman" panose="02020603050405020304" pitchFamily="18" charset="0"/>
              </a:rPr>
              <a:t>Cutters</a:t>
            </a:r>
          </a:p>
        </p:txBody>
      </p:sp>
      <p:cxnSp>
        <p:nvCxnSpPr>
          <p:cNvPr id="58" name="Straight Arrow Connector 57">
            <a:extLst>
              <a:ext uri="{FF2B5EF4-FFF2-40B4-BE49-F238E27FC236}">
                <a16:creationId xmlns:a16="http://schemas.microsoft.com/office/drawing/2014/main" id="{18DA987F-1AD3-E9FC-77BA-526AC29B4321}"/>
              </a:ext>
            </a:extLst>
          </p:cNvPr>
          <p:cNvCxnSpPr>
            <a:cxnSpLocks/>
            <a:stCxn id="51" idx="0"/>
          </p:cNvCxnSpPr>
          <p:nvPr/>
        </p:nvCxnSpPr>
        <p:spPr>
          <a:xfrm flipH="1" flipV="1">
            <a:off x="2842909" y="3978613"/>
            <a:ext cx="298753" cy="23658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104E1FF-B477-7620-E6C3-8FF0A0DA3C65}"/>
              </a:ext>
            </a:extLst>
          </p:cNvPr>
          <p:cNvCxnSpPr>
            <a:cxnSpLocks/>
            <a:stCxn id="51" idx="0"/>
          </p:cNvCxnSpPr>
          <p:nvPr/>
        </p:nvCxnSpPr>
        <p:spPr>
          <a:xfrm flipV="1">
            <a:off x="3141662" y="3978613"/>
            <a:ext cx="233836" cy="23658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86D202B-B5E3-7B61-DE7F-593E6BB68641}"/>
              </a:ext>
            </a:extLst>
          </p:cNvPr>
          <p:cNvCxnSpPr>
            <a:cxnSpLocks/>
            <a:stCxn id="51" idx="0"/>
          </p:cNvCxnSpPr>
          <p:nvPr/>
        </p:nvCxnSpPr>
        <p:spPr>
          <a:xfrm flipH="1" flipV="1">
            <a:off x="2636197" y="3647872"/>
            <a:ext cx="505465" cy="26965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Rounded Corners 62">
            <a:extLst>
              <a:ext uri="{FF2B5EF4-FFF2-40B4-BE49-F238E27FC236}">
                <a16:creationId xmlns:a16="http://schemas.microsoft.com/office/drawing/2014/main" id="{34F5BE2A-9F36-AE11-2247-3459120C0AD8}"/>
              </a:ext>
            </a:extLst>
          </p:cNvPr>
          <p:cNvSpPr/>
          <p:nvPr/>
        </p:nvSpPr>
        <p:spPr>
          <a:xfrm>
            <a:off x="4032434" y="1355010"/>
            <a:ext cx="1439691" cy="51570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latin typeface="Times New Roman" panose="02020603050405020304" pitchFamily="18" charset="0"/>
                <a:cs typeface="Times New Roman" panose="02020603050405020304" pitchFamily="18" charset="0"/>
              </a:rPr>
              <a:t>Magnetic Axle</a:t>
            </a:r>
          </a:p>
        </p:txBody>
      </p:sp>
      <p:sp>
        <p:nvSpPr>
          <p:cNvPr id="67" name="Rectangle: Rounded Corners 66">
            <a:extLst>
              <a:ext uri="{FF2B5EF4-FFF2-40B4-BE49-F238E27FC236}">
                <a16:creationId xmlns:a16="http://schemas.microsoft.com/office/drawing/2014/main" id="{A2CBC355-4571-80BD-A1D0-56BDF669D517}"/>
              </a:ext>
            </a:extLst>
          </p:cNvPr>
          <p:cNvSpPr/>
          <p:nvPr/>
        </p:nvSpPr>
        <p:spPr>
          <a:xfrm>
            <a:off x="3795021" y="5900063"/>
            <a:ext cx="1619649" cy="58761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latin typeface="Times New Roman" panose="02020603050405020304" pitchFamily="18" charset="0"/>
                <a:cs typeface="Times New Roman" panose="02020603050405020304" pitchFamily="18" charset="0"/>
              </a:rPr>
              <a:t>Magnetic Waste Collector</a:t>
            </a:r>
          </a:p>
        </p:txBody>
      </p:sp>
      <p:cxnSp>
        <p:nvCxnSpPr>
          <p:cNvPr id="70" name="Straight Arrow Connector 69">
            <a:extLst>
              <a:ext uri="{FF2B5EF4-FFF2-40B4-BE49-F238E27FC236}">
                <a16:creationId xmlns:a16="http://schemas.microsoft.com/office/drawing/2014/main" id="{40E5A41B-39EB-DD1B-F49F-3E11EAFAF72F}"/>
              </a:ext>
            </a:extLst>
          </p:cNvPr>
          <p:cNvCxnSpPr>
            <a:cxnSpLocks/>
            <a:stCxn id="67" idx="0"/>
          </p:cNvCxnSpPr>
          <p:nvPr/>
        </p:nvCxnSpPr>
        <p:spPr>
          <a:xfrm flipH="1" flipV="1">
            <a:off x="4390800" y="4778477"/>
            <a:ext cx="214046" cy="11215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Rectangle: Rounded Corners 70">
            <a:extLst>
              <a:ext uri="{FF2B5EF4-FFF2-40B4-BE49-F238E27FC236}">
                <a16:creationId xmlns:a16="http://schemas.microsoft.com/office/drawing/2014/main" id="{9CDC0049-A9B0-1F82-FCAE-E8155C9EB61D}"/>
              </a:ext>
            </a:extLst>
          </p:cNvPr>
          <p:cNvSpPr/>
          <p:nvPr/>
        </p:nvSpPr>
        <p:spPr>
          <a:xfrm>
            <a:off x="5726245" y="1446766"/>
            <a:ext cx="2178982" cy="44502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latin typeface="Times New Roman" panose="02020603050405020304" pitchFamily="18" charset="0"/>
                <a:cs typeface="Times New Roman" panose="02020603050405020304" pitchFamily="18" charset="0"/>
              </a:rPr>
              <a:t>Segregation Chamber</a:t>
            </a:r>
          </a:p>
        </p:txBody>
      </p:sp>
      <p:cxnSp>
        <p:nvCxnSpPr>
          <p:cNvPr id="74" name="Straight Arrow Connector 73">
            <a:extLst>
              <a:ext uri="{FF2B5EF4-FFF2-40B4-BE49-F238E27FC236}">
                <a16:creationId xmlns:a16="http://schemas.microsoft.com/office/drawing/2014/main" id="{5D9CD81E-284F-DE77-ACD3-BFCD98319DA8}"/>
              </a:ext>
            </a:extLst>
          </p:cNvPr>
          <p:cNvCxnSpPr>
            <a:cxnSpLocks/>
            <a:stCxn id="71" idx="2"/>
          </p:cNvCxnSpPr>
          <p:nvPr/>
        </p:nvCxnSpPr>
        <p:spPr>
          <a:xfrm>
            <a:off x="6815736" y="1891792"/>
            <a:ext cx="0" cy="9173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Rounded Corners 74">
            <a:extLst>
              <a:ext uri="{FF2B5EF4-FFF2-40B4-BE49-F238E27FC236}">
                <a16:creationId xmlns:a16="http://schemas.microsoft.com/office/drawing/2014/main" id="{CF575EB5-2193-B21F-2B91-0867BCD8B820}"/>
              </a:ext>
            </a:extLst>
          </p:cNvPr>
          <p:cNvSpPr/>
          <p:nvPr/>
        </p:nvSpPr>
        <p:spPr>
          <a:xfrm>
            <a:off x="5566040" y="5836597"/>
            <a:ext cx="2113343" cy="88469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latin typeface="Times New Roman" panose="02020603050405020304" pitchFamily="18" charset="0"/>
                <a:cs typeface="Times New Roman" panose="02020603050405020304" pitchFamily="18" charset="0"/>
              </a:rPr>
              <a:t>Infrared Cameras Capturing Thermal Image </a:t>
            </a:r>
          </a:p>
        </p:txBody>
      </p:sp>
      <p:cxnSp>
        <p:nvCxnSpPr>
          <p:cNvPr id="78" name="Connector: Elbow 77">
            <a:extLst>
              <a:ext uri="{FF2B5EF4-FFF2-40B4-BE49-F238E27FC236}">
                <a16:creationId xmlns:a16="http://schemas.microsoft.com/office/drawing/2014/main" id="{C970E358-9F8C-7857-5FA1-D8BBEE04C1AD}"/>
              </a:ext>
            </a:extLst>
          </p:cNvPr>
          <p:cNvCxnSpPr>
            <a:cxnSpLocks/>
            <a:stCxn id="75" idx="0"/>
          </p:cNvCxnSpPr>
          <p:nvPr/>
        </p:nvCxnSpPr>
        <p:spPr>
          <a:xfrm rot="16200000" flipV="1">
            <a:off x="4923909" y="4137794"/>
            <a:ext cx="2257655" cy="113995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Rounded Corners 78">
            <a:extLst>
              <a:ext uri="{FF2B5EF4-FFF2-40B4-BE49-F238E27FC236}">
                <a16:creationId xmlns:a16="http://schemas.microsoft.com/office/drawing/2014/main" id="{A1F6EAB9-88AD-8B6A-AFFF-67F5BEC5F17F}"/>
              </a:ext>
            </a:extLst>
          </p:cNvPr>
          <p:cNvSpPr/>
          <p:nvPr/>
        </p:nvSpPr>
        <p:spPr>
          <a:xfrm>
            <a:off x="8159347" y="1460858"/>
            <a:ext cx="1313231" cy="44502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latin typeface="Times New Roman" panose="02020603050405020304" pitchFamily="18" charset="0"/>
                <a:cs typeface="Times New Roman" panose="02020603050405020304" pitchFamily="18" charset="0"/>
              </a:rPr>
              <a:t>Piston</a:t>
            </a:r>
          </a:p>
        </p:txBody>
      </p:sp>
      <p:cxnSp>
        <p:nvCxnSpPr>
          <p:cNvPr id="86" name="Straight Arrow Connector 85">
            <a:extLst>
              <a:ext uri="{FF2B5EF4-FFF2-40B4-BE49-F238E27FC236}">
                <a16:creationId xmlns:a16="http://schemas.microsoft.com/office/drawing/2014/main" id="{54E38E5E-6F2F-B235-66DB-0E80BF83523A}"/>
              </a:ext>
            </a:extLst>
          </p:cNvPr>
          <p:cNvCxnSpPr>
            <a:cxnSpLocks/>
            <a:stCxn id="79" idx="2"/>
          </p:cNvCxnSpPr>
          <p:nvPr/>
        </p:nvCxnSpPr>
        <p:spPr>
          <a:xfrm>
            <a:off x="8815963" y="1905884"/>
            <a:ext cx="0" cy="11533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Rectangle: Rounded Corners 87">
            <a:extLst>
              <a:ext uri="{FF2B5EF4-FFF2-40B4-BE49-F238E27FC236}">
                <a16:creationId xmlns:a16="http://schemas.microsoft.com/office/drawing/2014/main" id="{D0D43297-00BA-E5FB-A543-09F019775F9F}"/>
              </a:ext>
            </a:extLst>
          </p:cNvPr>
          <p:cNvSpPr/>
          <p:nvPr/>
        </p:nvSpPr>
        <p:spPr>
          <a:xfrm>
            <a:off x="7783968" y="5899884"/>
            <a:ext cx="1867714" cy="67751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latin typeface="Times New Roman" panose="02020603050405020304" pitchFamily="18" charset="0"/>
                <a:cs typeface="Times New Roman" panose="02020603050405020304" pitchFamily="18" charset="0"/>
              </a:rPr>
              <a:t>Non-Biodegradable Waste</a:t>
            </a:r>
          </a:p>
        </p:txBody>
      </p:sp>
      <p:cxnSp>
        <p:nvCxnSpPr>
          <p:cNvPr id="91" name="Straight Arrow Connector 90">
            <a:extLst>
              <a:ext uri="{FF2B5EF4-FFF2-40B4-BE49-F238E27FC236}">
                <a16:creationId xmlns:a16="http://schemas.microsoft.com/office/drawing/2014/main" id="{E6196DFD-F0C2-CF20-B9E3-23E69E53355B}"/>
              </a:ext>
            </a:extLst>
          </p:cNvPr>
          <p:cNvCxnSpPr>
            <a:cxnSpLocks/>
            <a:stCxn id="88" idx="0"/>
          </p:cNvCxnSpPr>
          <p:nvPr/>
        </p:nvCxnSpPr>
        <p:spPr>
          <a:xfrm flipH="1" flipV="1">
            <a:off x="8696519" y="5044350"/>
            <a:ext cx="21306" cy="8555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Rounded Corners 92">
            <a:extLst>
              <a:ext uri="{FF2B5EF4-FFF2-40B4-BE49-F238E27FC236}">
                <a16:creationId xmlns:a16="http://schemas.microsoft.com/office/drawing/2014/main" id="{BE7AE8E3-DA93-ED13-8D56-95A86E6B9866}"/>
              </a:ext>
            </a:extLst>
          </p:cNvPr>
          <p:cNvSpPr/>
          <p:nvPr/>
        </p:nvSpPr>
        <p:spPr>
          <a:xfrm>
            <a:off x="9930350" y="5913441"/>
            <a:ext cx="2101107" cy="67751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latin typeface="Times New Roman" panose="02020603050405020304" pitchFamily="18" charset="0"/>
                <a:cs typeface="Times New Roman" panose="02020603050405020304" pitchFamily="18" charset="0"/>
              </a:rPr>
              <a:t>Biodegradable Waste/Composite Unit</a:t>
            </a:r>
          </a:p>
        </p:txBody>
      </p:sp>
      <p:cxnSp>
        <p:nvCxnSpPr>
          <p:cNvPr id="7" name="Straight Arrow Connector 6">
            <a:extLst>
              <a:ext uri="{FF2B5EF4-FFF2-40B4-BE49-F238E27FC236}">
                <a16:creationId xmlns:a16="http://schemas.microsoft.com/office/drawing/2014/main" id="{9F1F31D2-C0F4-4179-45B5-A3F8A1924F7F}"/>
              </a:ext>
            </a:extLst>
          </p:cNvPr>
          <p:cNvCxnSpPr>
            <a:cxnSpLocks/>
            <a:stCxn id="22" idx="2"/>
          </p:cNvCxnSpPr>
          <p:nvPr/>
        </p:nvCxnSpPr>
        <p:spPr>
          <a:xfrm flipH="1">
            <a:off x="1552600" y="1754402"/>
            <a:ext cx="62185" cy="15099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E3121754-DD3B-1588-D28E-68864DAC92C8}"/>
              </a:ext>
            </a:extLst>
          </p:cNvPr>
          <p:cNvCxnSpPr>
            <a:cxnSpLocks/>
            <a:stCxn id="63" idx="2"/>
          </p:cNvCxnSpPr>
          <p:nvPr/>
        </p:nvCxnSpPr>
        <p:spPr>
          <a:xfrm>
            <a:off x="4752280" y="1870716"/>
            <a:ext cx="0" cy="11884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05B1146B-B3E6-EAA8-0D45-E0E8724E77CE}"/>
              </a:ext>
            </a:extLst>
          </p:cNvPr>
          <p:cNvCxnSpPr>
            <a:cxnSpLocks/>
            <a:stCxn id="93" idx="0"/>
          </p:cNvCxnSpPr>
          <p:nvPr/>
        </p:nvCxnSpPr>
        <p:spPr>
          <a:xfrm flipH="1" flipV="1">
            <a:off x="10756490" y="5279923"/>
            <a:ext cx="224414" cy="6335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Connector: Elbow 34">
            <a:extLst>
              <a:ext uri="{FF2B5EF4-FFF2-40B4-BE49-F238E27FC236}">
                <a16:creationId xmlns:a16="http://schemas.microsoft.com/office/drawing/2014/main" id="{0210947B-6B81-3F35-6D86-2E1E6C8EE352}"/>
              </a:ext>
            </a:extLst>
          </p:cNvPr>
          <p:cNvCxnSpPr>
            <a:cxnSpLocks/>
            <a:stCxn id="16" idx="0"/>
          </p:cNvCxnSpPr>
          <p:nvPr/>
        </p:nvCxnSpPr>
        <p:spPr>
          <a:xfrm rot="5400000" flipH="1" flipV="1">
            <a:off x="301329" y="5191078"/>
            <a:ext cx="1561738" cy="539892"/>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45" name="Connector: Elbow 44">
            <a:extLst>
              <a:ext uri="{FF2B5EF4-FFF2-40B4-BE49-F238E27FC236}">
                <a16:creationId xmlns:a16="http://schemas.microsoft.com/office/drawing/2014/main" id="{8C75CD52-2B6D-F37A-FECA-732236DADAFF}"/>
              </a:ext>
            </a:extLst>
          </p:cNvPr>
          <p:cNvCxnSpPr>
            <a:cxnSpLocks/>
            <a:stCxn id="36" idx="2"/>
          </p:cNvCxnSpPr>
          <p:nvPr/>
        </p:nvCxnSpPr>
        <p:spPr>
          <a:xfrm rot="5400000">
            <a:off x="2254609" y="2050368"/>
            <a:ext cx="819311" cy="698162"/>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53" name="Connector: Elbow 52">
            <a:extLst>
              <a:ext uri="{FF2B5EF4-FFF2-40B4-BE49-F238E27FC236}">
                <a16:creationId xmlns:a16="http://schemas.microsoft.com/office/drawing/2014/main" id="{1363FD27-B365-9CFB-3A0D-F9A390095C6A}"/>
              </a:ext>
            </a:extLst>
          </p:cNvPr>
          <p:cNvCxnSpPr>
            <a:stCxn id="31" idx="2"/>
          </p:cNvCxnSpPr>
          <p:nvPr/>
        </p:nvCxnSpPr>
        <p:spPr>
          <a:xfrm rot="5400000">
            <a:off x="2661316" y="1613989"/>
            <a:ext cx="1584005" cy="680935"/>
          </a:xfrm>
          <a:prstGeom prst="bentConnector3">
            <a:avLst>
              <a:gd name="adj1" fmla="val 67380"/>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735929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9E2913-DC99-3B30-1C50-0244EC8D20D4}"/>
              </a:ext>
            </a:extLst>
          </p:cNvPr>
          <p:cNvPicPr>
            <a:picLocks noChangeAspect="1"/>
          </p:cNvPicPr>
          <p:nvPr/>
        </p:nvPicPr>
        <p:blipFill>
          <a:blip r:embed="rId2"/>
          <a:stretch>
            <a:fillRect/>
          </a:stretch>
        </p:blipFill>
        <p:spPr>
          <a:xfrm>
            <a:off x="2844539" y="1927068"/>
            <a:ext cx="6130211" cy="3615786"/>
          </a:xfrm>
          <a:prstGeom prst="rect">
            <a:avLst/>
          </a:prstGeom>
          <a:solidFill>
            <a:srgbClr val="FFFFFF">
              <a:shade val="85000"/>
            </a:srgbClr>
          </a:solidFill>
          <a:ln w="3175"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ectangle 6">
            <a:extLst>
              <a:ext uri="{FF2B5EF4-FFF2-40B4-BE49-F238E27FC236}">
                <a16:creationId xmlns:a16="http://schemas.microsoft.com/office/drawing/2014/main" id="{6C5AA45F-8C91-9EB5-3F88-9A73F1FD7364}"/>
              </a:ext>
            </a:extLst>
          </p:cNvPr>
          <p:cNvSpPr/>
          <p:nvPr/>
        </p:nvSpPr>
        <p:spPr>
          <a:xfrm>
            <a:off x="4189445" y="307442"/>
            <a:ext cx="3023118" cy="84908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dirty="0">
                <a:solidFill>
                  <a:schemeClr val="tx1"/>
                </a:solidFill>
                <a:latin typeface="Times New Roman" panose="02020603050405020304" pitchFamily="18" charset="0"/>
                <a:cs typeface="Times New Roman" panose="02020603050405020304" pitchFamily="18" charset="0"/>
              </a:rPr>
              <a:t>Ariel View</a:t>
            </a:r>
          </a:p>
        </p:txBody>
      </p:sp>
      <p:sp>
        <p:nvSpPr>
          <p:cNvPr id="10" name="Rectangle: Rounded Corners 9">
            <a:extLst>
              <a:ext uri="{FF2B5EF4-FFF2-40B4-BE49-F238E27FC236}">
                <a16:creationId xmlns:a16="http://schemas.microsoft.com/office/drawing/2014/main" id="{935AD530-E727-8CAE-B305-0E8D44ED5B9D}"/>
              </a:ext>
            </a:extLst>
          </p:cNvPr>
          <p:cNvSpPr/>
          <p:nvPr/>
        </p:nvSpPr>
        <p:spPr>
          <a:xfrm>
            <a:off x="9611472" y="2141376"/>
            <a:ext cx="1623527" cy="48519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Times New Roman" panose="02020603050405020304" pitchFamily="18" charset="0"/>
                <a:cs typeface="Times New Roman" panose="02020603050405020304" pitchFamily="18" charset="0"/>
              </a:rPr>
              <a:t>Conveyor Belt</a:t>
            </a:r>
          </a:p>
        </p:txBody>
      </p:sp>
      <p:cxnSp>
        <p:nvCxnSpPr>
          <p:cNvPr id="13" name="Straight Arrow Connector 12">
            <a:extLst>
              <a:ext uri="{FF2B5EF4-FFF2-40B4-BE49-F238E27FC236}">
                <a16:creationId xmlns:a16="http://schemas.microsoft.com/office/drawing/2014/main" id="{16ADA6A0-09B9-B3F5-31E6-3B48DCF21069}"/>
              </a:ext>
            </a:extLst>
          </p:cNvPr>
          <p:cNvCxnSpPr>
            <a:cxnSpLocks/>
          </p:cNvCxnSpPr>
          <p:nvPr/>
        </p:nvCxnSpPr>
        <p:spPr>
          <a:xfrm flipH="1">
            <a:off x="7625022" y="2441902"/>
            <a:ext cx="19864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8A190251-2F70-0229-BE32-A974485EA7E6}"/>
              </a:ext>
            </a:extLst>
          </p:cNvPr>
          <p:cNvSpPr/>
          <p:nvPr/>
        </p:nvSpPr>
        <p:spPr>
          <a:xfrm>
            <a:off x="9113739" y="3130950"/>
            <a:ext cx="1013492" cy="36933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Times New Roman" panose="02020603050405020304" pitchFamily="18" charset="0"/>
                <a:cs typeface="Times New Roman" panose="02020603050405020304" pitchFamily="18" charset="0"/>
              </a:rPr>
              <a:t>Axle</a:t>
            </a:r>
          </a:p>
        </p:txBody>
      </p:sp>
      <p:sp>
        <p:nvSpPr>
          <p:cNvPr id="20" name="Rectangle: Rounded Corners 19">
            <a:extLst>
              <a:ext uri="{FF2B5EF4-FFF2-40B4-BE49-F238E27FC236}">
                <a16:creationId xmlns:a16="http://schemas.microsoft.com/office/drawing/2014/main" id="{14C6C464-B718-149B-D27C-C58A3D2549BD}"/>
              </a:ext>
            </a:extLst>
          </p:cNvPr>
          <p:cNvSpPr/>
          <p:nvPr/>
        </p:nvSpPr>
        <p:spPr>
          <a:xfrm>
            <a:off x="5945512" y="5812971"/>
            <a:ext cx="1035598" cy="50042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Times New Roman" panose="02020603050405020304" pitchFamily="18" charset="0"/>
                <a:cs typeface="Times New Roman" panose="02020603050405020304" pitchFamily="18" charset="0"/>
              </a:rPr>
              <a:t>Magnet</a:t>
            </a:r>
          </a:p>
        </p:txBody>
      </p:sp>
      <p:cxnSp>
        <p:nvCxnSpPr>
          <p:cNvPr id="23" name="Connector: Elbow 22">
            <a:extLst>
              <a:ext uri="{FF2B5EF4-FFF2-40B4-BE49-F238E27FC236}">
                <a16:creationId xmlns:a16="http://schemas.microsoft.com/office/drawing/2014/main" id="{3C65943F-5BD2-A1A5-487B-E0355BC23B6C}"/>
              </a:ext>
            </a:extLst>
          </p:cNvPr>
          <p:cNvCxnSpPr>
            <a:cxnSpLocks/>
            <a:stCxn id="20" idx="1"/>
          </p:cNvCxnSpPr>
          <p:nvPr/>
        </p:nvCxnSpPr>
        <p:spPr>
          <a:xfrm rot="10800000">
            <a:off x="5584728" y="3315617"/>
            <a:ext cx="360784" cy="2747567"/>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26FD4BEE-2645-B74A-A537-10BB5C45CD09}"/>
              </a:ext>
            </a:extLst>
          </p:cNvPr>
          <p:cNvSpPr/>
          <p:nvPr/>
        </p:nvSpPr>
        <p:spPr>
          <a:xfrm>
            <a:off x="3368658" y="5812971"/>
            <a:ext cx="1987420" cy="61856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Times New Roman" panose="02020603050405020304" pitchFamily="18" charset="0"/>
                <a:cs typeface="Times New Roman" panose="02020603050405020304" pitchFamily="18" charset="0"/>
              </a:rPr>
              <a:t>Magnetic Waste Collector</a:t>
            </a:r>
          </a:p>
        </p:txBody>
      </p:sp>
      <p:cxnSp>
        <p:nvCxnSpPr>
          <p:cNvPr id="27" name="Straight Arrow Connector 26">
            <a:extLst>
              <a:ext uri="{FF2B5EF4-FFF2-40B4-BE49-F238E27FC236}">
                <a16:creationId xmlns:a16="http://schemas.microsoft.com/office/drawing/2014/main" id="{81EC2ADF-5665-2808-8768-85518737152A}"/>
              </a:ext>
            </a:extLst>
          </p:cNvPr>
          <p:cNvCxnSpPr>
            <a:cxnSpLocks/>
          </p:cNvCxnSpPr>
          <p:nvPr/>
        </p:nvCxnSpPr>
        <p:spPr>
          <a:xfrm flipH="1" flipV="1">
            <a:off x="4362368" y="3821484"/>
            <a:ext cx="0" cy="19914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Elbow 2">
            <a:extLst>
              <a:ext uri="{FF2B5EF4-FFF2-40B4-BE49-F238E27FC236}">
                <a16:creationId xmlns:a16="http://schemas.microsoft.com/office/drawing/2014/main" id="{8D89E00F-A2C5-E44D-A11F-42C678515E9C}"/>
              </a:ext>
            </a:extLst>
          </p:cNvPr>
          <p:cNvCxnSpPr>
            <a:stCxn id="16" idx="1"/>
          </p:cNvCxnSpPr>
          <p:nvPr/>
        </p:nvCxnSpPr>
        <p:spPr>
          <a:xfrm rot="10800000">
            <a:off x="7816651" y="2811234"/>
            <a:ext cx="1297088" cy="504382"/>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252553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275EE4-FF1F-429E-3D55-3CF2C4A9F279}"/>
              </a:ext>
            </a:extLst>
          </p:cNvPr>
          <p:cNvSpPr txBox="1">
            <a:spLocks/>
          </p:cNvSpPr>
          <p:nvPr/>
        </p:nvSpPr>
        <p:spPr>
          <a:xfrm>
            <a:off x="-85292" y="2115388"/>
            <a:ext cx="3136851" cy="2457449"/>
          </a:xfrm>
          <a:prstGeom prst="ellipse">
            <a:avLst/>
          </a:prstGeom>
          <a:noFill/>
          <a:ln>
            <a:noFill/>
          </a:ln>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IN" sz="5400" b="1" dirty="0">
                <a:solidFill>
                  <a:schemeClr val="bg2">
                    <a:lumMod val="10000"/>
                  </a:schemeClr>
                </a:solidFill>
                <a:latin typeface="Times New Roman" panose="02020603050405020304" pitchFamily="18" charset="0"/>
                <a:cs typeface="Times New Roman" panose="02020603050405020304" pitchFamily="18" charset="0"/>
              </a:rPr>
              <a:t>Meet the Team</a:t>
            </a:r>
          </a:p>
        </p:txBody>
      </p:sp>
      <p:pic>
        <p:nvPicPr>
          <p:cNvPr id="5" name="Picture 4">
            <a:extLst>
              <a:ext uri="{FF2B5EF4-FFF2-40B4-BE49-F238E27FC236}">
                <a16:creationId xmlns:a16="http://schemas.microsoft.com/office/drawing/2014/main" id="{1D2447F4-064D-DD62-0C8C-44E9BFD0FB9D}"/>
              </a:ext>
            </a:extLst>
          </p:cNvPr>
          <p:cNvPicPr>
            <a:picLocks noChangeAspect="1"/>
          </p:cNvPicPr>
          <p:nvPr/>
        </p:nvPicPr>
        <p:blipFill rotWithShape="1">
          <a:blip r:embed="rId3">
            <a:extLst>
              <a:ext uri="{28A0092B-C50C-407E-A947-70E740481C1C}">
                <a14:useLocalDpi xmlns:a14="http://schemas.microsoft.com/office/drawing/2010/main" val="0"/>
              </a:ext>
            </a:extLst>
          </a:blip>
          <a:srcRect b="13440"/>
          <a:stretch/>
        </p:blipFill>
        <p:spPr>
          <a:xfrm>
            <a:off x="5357775" y="125973"/>
            <a:ext cx="2516235" cy="2800350"/>
          </a:xfrm>
          <a:prstGeom prst="ellipse">
            <a:avLst/>
          </a:prstGeom>
          <a:ln>
            <a:solidFill>
              <a:schemeClr val="tx1"/>
            </a:solid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478CAD0C-8AC6-3F09-AA14-E3236C2840F1}"/>
              </a:ext>
            </a:extLst>
          </p:cNvPr>
          <p:cNvPicPr>
            <a:picLocks noChangeAspect="1"/>
          </p:cNvPicPr>
          <p:nvPr/>
        </p:nvPicPr>
        <p:blipFill rotWithShape="1">
          <a:blip r:embed="rId4">
            <a:extLst>
              <a:ext uri="{28A0092B-C50C-407E-A947-70E740481C1C}">
                <a14:useLocalDpi xmlns:a14="http://schemas.microsoft.com/office/drawing/2010/main" val="0"/>
              </a:ext>
            </a:extLst>
          </a:blip>
          <a:srcRect b="13440"/>
          <a:stretch/>
        </p:blipFill>
        <p:spPr>
          <a:xfrm>
            <a:off x="9224107" y="125973"/>
            <a:ext cx="2516235" cy="2800350"/>
          </a:xfrm>
          <a:prstGeom prst="ellipse">
            <a:avLst/>
          </a:prstGeom>
          <a:ln>
            <a:solidFill>
              <a:schemeClr val="tx1"/>
            </a:solid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EEBA54C4-0FAD-14EC-CF59-AD60DDDF6ABD}"/>
              </a:ext>
            </a:extLst>
          </p:cNvPr>
          <p:cNvPicPr>
            <a:picLocks noChangeAspect="1"/>
          </p:cNvPicPr>
          <p:nvPr/>
        </p:nvPicPr>
        <p:blipFill rotWithShape="1">
          <a:blip r:embed="rId5">
            <a:extLst>
              <a:ext uri="{28A0092B-C50C-407E-A947-70E740481C1C}">
                <a14:useLocalDpi xmlns:a14="http://schemas.microsoft.com/office/drawing/2010/main" val="0"/>
              </a:ext>
            </a:extLst>
          </a:blip>
          <a:srcRect t="8052" b="4594"/>
          <a:stretch/>
        </p:blipFill>
        <p:spPr>
          <a:xfrm>
            <a:off x="5357774" y="3521635"/>
            <a:ext cx="2516235" cy="2800350"/>
          </a:xfrm>
          <a:prstGeom prst="ellipse">
            <a:avLst/>
          </a:prstGeom>
          <a:ln>
            <a:solidFill>
              <a:schemeClr val="tx1"/>
            </a:solid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07A804D5-15CC-D3FC-6CEF-9132ECEE37F9}"/>
              </a:ext>
            </a:extLst>
          </p:cNvPr>
          <p:cNvPicPr>
            <a:picLocks noChangeAspect="1"/>
          </p:cNvPicPr>
          <p:nvPr/>
        </p:nvPicPr>
        <p:blipFill rotWithShape="1">
          <a:blip r:embed="rId6">
            <a:extLst>
              <a:ext uri="{28A0092B-C50C-407E-A947-70E740481C1C}">
                <a14:useLocalDpi xmlns:a14="http://schemas.microsoft.com/office/drawing/2010/main" val="0"/>
              </a:ext>
            </a:extLst>
          </a:blip>
          <a:srcRect b="14210"/>
          <a:stretch/>
        </p:blipFill>
        <p:spPr>
          <a:xfrm>
            <a:off x="9224106" y="3521635"/>
            <a:ext cx="2516235" cy="2800350"/>
          </a:xfrm>
          <a:prstGeom prst="ellipse">
            <a:avLst/>
          </a:prstGeom>
          <a:ln>
            <a:solidFill>
              <a:schemeClr val="tx1"/>
            </a:solid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C1200417-7CF3-A53C-EB58-A5D23FB36F4D}"/>
              </a:ext>
            </a:extLst>
          </p:cNvPr>
          <p:cNvSpPr txBox="1"/>
          <p:nvPr/>
        </p:nvSpPr>
        <p:spPr>
          <a:xfrm>
            <a:off x="5520516" y="2974781"/>
            <a:ext cx="2190750"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Mitali Rajesh Chavan</a:t>
            </a:r>
            <a:endParaRPr lang="en-IN"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3A9B5392-AB1B-73D2-EE9C-85EAC635F8D7}"/>
              </a:ext>
            </a:extLst>
          </p:cNvPr>
          <p:cNvSpPr txBox="1"/>
          <p:nvPr/>
        </p:nvSpPr>
        <p:spPr>
          <a:xfrm>
            <a:off x="9386848" y="2974781"/>
            <a:ext cx="2190750"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Diti Jariwala</a:t>
            </a:r>
            <a:endParaRPr lang="en-IN"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63AFB401-D86C-BE16-EBA2-ECAC358F0101}"/>
              </a:ext>
            </a:extLst>
          </p:cNvPr>
          <p:cNvSpPr txBox="1"/>
          <p:nvPr/>
        </p:nvSpPr>
        <p:spPr>
          <a:xfrm>
            <a:off x="5520516" y="6398708"/>
            <a:ext cx="2190750" cy="369332"/>
          </a:xfrm>
          <a:prstGeom prst="rect">
            <a:avLst/>
          </a:prstGeom>
          <a:noFill/>
        </p:spPr>
        <p:txBody>
          <a:bodyPr wrap="square" rtlCol="0">
            <a:spAutoFit/>
          </a:bodyPr>
          <a:lstStyle/>
          <a:p>
            <a:pPr algn="ctr"/>
            <a:r>
              <a:rPr lang="en-US" dirty="0" err="1">
                <a:latin typeface="Times New Roman" panose="02020603050405020304" pitchFamily="18" charset="0"/>
                <a:cs typeface="Times New Roman" panose="02020603050405020304" pitchFamily="18" charset="0"/>
              </a:rPr>
              <a:t>Sanika</a:t>
            </a:r>
            <a:r>
              <a:rPr lang="en-US" dirty="0">
                <a:latin typeface="Times New Roman" panose="02020603050405020304" pitchFamily="18" charset="0"/>
                <a:cs typeface="Times New Roman" panose="02020603050405020304" pitchFamily="18" charset="0"/>
              </a:rPr>
              <a:t> Chaudhari</a:t>
            </a:r>
            <a:endParaRPr lang="en-IN"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F80A43D7-2757-15E8-F849-04BAD942DC73}"/>
              </a:ext>
            </a:extLst>
          </p:cNvPr>
          <p:cNvSpPr txBox="1"/>
          <p:nvPr/>
        </p:nvSpPr>
        <p:spPr>
          <a:xfrm>
            <a:off x="9168183" y="6408233"/>
            <a:ext cx="2628080" cy="369332"/>
          </a:xfrm>
          <a:prstGeom prst="rect">
            <a:avLst/>
          </a:prstGeom>
          <a:noFill/>
        </p:spPr>
        <p:txBody>
          <a:bodyPr wrap="square" rtlCol="0">
            <a:spAutoFit/>
          </a:bodyPr>
          <a:lstStyle/>
          <a:p>
            <a:pPr algn="ctr"/>
            <a:r>
              <a:rPr lang="en-US" dirty="0" err="1">
                <a:latin typeface="Times New Roman" panose="02020603050405020304" pitchFamily="18" charset="0"/>
                <a:cs typeface="Times New Roman" panose="02020603050405020304" pitchFamily="18" charset="0"/>
              </a:rPr>
              <a:t>Anushruti</a:t>
            </a:r>
            <a:r>
              <a:rPr lang="en-US" dirty="0">
                <a:latin typeface="Times New Roman" panose="02020603050405020304" pitchFamily="18" charset="0"/>
                <a:cs typeface="Times New Roman" panose="02020603050405020304" pitchFamily="18" charset="0"/>
              </a:rPr>
              <a:t> Adhikari</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9118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C616A4-0F57-D7FA-6FD1-F203F4CC78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88416" cy="6858000"/>
          </a:xfrm>
          <a:prstGeom prst="rect">
            <a:avLst/>
          </a:prstGeom>
        </p:spPr>
      </p:pic>
    </p:spTree>
    <p:extLst>
      <p:ext uri="{BB962C8B-B14F-4D97-AF65-F5344CB8AC3E}">
        <p14:creationId xmlns:p14="http://schemas.microsoft.com/office/powerpoint/2010/main" val="3831732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275EE4-FF1F-429E-3D55-3CF2C4A9F279}"/>
              </a:ext>
            </a:extLst>
          </p:cNvPr>
          <p:cNvSpPr txBox="1">
            <a:spLocks/>
          </p:cNvSpPr>
          <p:nvPr/>
        </p:nvSpPr>
        <p:spPr>
          <a:xfrm>
            <a:off x="-85292" y="2115388"/>
            <a:ext cx="3136851" cy="2457449"/>
          </a:xfrm>
          <a:prstGeom prst="ellipse">
            <a:avLst/>
          </a:prstGeom>
          <a:noFill/>
          <a:ln>
            <a:noFill/>
          </a:ln>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IN" sz="5400" b="1" dirty="0">
                <a:solidFill>
                  <a:schemeClr val="bg2">
                    <a:lumMod val="10000"/>
                  </a:schemeClr>
                </a:solidFill>
                <a:latin typeface="Times New Roman" panose="02020603050405020304" pitchFamily="18" charset="0"/>
                <a:cs typeface="Times New Roman" panose="02020603050405020304" pitchFamily="18" charset="0"/>
              </a:rPr>
              <a:t>Our Mentor</a:t>
            </a:r>
          </a:p>
        </p:txBody>
      </p:sp>
      <p:pic>
        <p:nvPicPr>
          <p:cNvPr id="5" name="Picture 4">
            <a:extLst>
              <a:ext uri="{FF2B5EF4-FFF2-40B4-BE49-F238E27FC236}">
                <a16:creationId xmlns:a16="http://schemas.microsoft.com/office/drawing/2014/main" id="{1D2447F4-064D-DD62-0C8C-44E9BFD0FB9D}"/>
              </a:ext>
            </a:extLst>
          </p:cNvPr>
          <p:cNvPicPr>
            <a:picLocks noChangeAspect="1"/>
          </p:cNvPicPr>
          <p:nvPr/>
        </p:nvPicPr>
        <p:blipFill rotWithShape="1">
          <a:blip r:embed="rId3">
            <a:extLst>
              <a:ext uri="{28A0092B-C50C-407E-A947-70E740481C1C}">
                <a14:useLocalDpi xmlns:a14="http://schemas.microsoft.com/office/drawing/2010/main" val="0"/>
              </a:ext>
            </a:extLst>
          </a:blip>
          <a:srcRect l="1812" t="3512" b="190"/>
          <a:stretch/>
        </p:blipFill>
        <p:spPr>
          <a:xfrm>
            <a:off x="7266039" y="1106741"/>
            <a:ext cx="2470672" cy="3453806"/>
          </a:xfrm>
          <a:prstGeom prst="rect">
            <a:avLst/>
          </a:prstGeom>
          <a:ln>
            <a:solidFill>
              <a:schemeClr val="tx1"/>
            </a:solid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C1200417-7CF3-A53C-EB58-A5D23FB36F4D}"/>
              </a:ext>
            </a:extLst>
          </p:cNvPr>
          <p:cNvSpPr txBox="1"/>
          <p:nvPr/>
        </p:nvSpPr>
        <p:spPr>
          <a:xfrm>
            <a:off x="7266039" y="4572837"/>
            <a:ext cx="2470672"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Prof. </a:t>
            </a:r>
            <a:r>
              <a:rPr lang="en-US" sz="2400" dirty="0" err="1">
                <a:latin typeface="Times New Roman" panose="02020603050405020304" pitchFamily="18" charset="0"/>
                <a:cs typeface="Times New Roman" panose="02020603050405020304" pitchFamily="18" charset="0"/>
              </a:rPr>
              <a:t>Pranoti</a:t>
            </a:r>
            <a:r>
              <a:rPr lang="en-US" sz="2400" dirty="0">
                <a:latin typeface="Times New Roman" panose="02020603050405020304" pitchFamily="18" charset="0"/>
                <a:cs typeface="Times New Roman" panose="02020603050405020304" pitchFamily="18" charset="0"/>
              </a:rPr>
              <a:t> Kale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203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AFE355-9B10-1968-A7C5-144B26604658}"/>
              </a:ext>
            </a:extLst>
          </p:cNvPr>
          <p:cNvSpPr>
            <a:spLocks noGrp="1"/>
          </p:cNvSpPr>
          <p:nvPr>
            <p:ph idx="1"/>
          </p:nvPr>
        </p:nvSpPr>
        <p:spPr>
          <a:xfrm>
            <a:off x="838200" y="1825625"/>
            <a:ext cx="10515600" cy="2585601"/>
          </a:xfrm>
        </p:spPr>
        <p:txBody>
          <a:bodyPr>
            <a:normAutofit/>
          </a:bodyPr>
          <a:lstStyle/>
          <a:p>
            <a:pPr marL="0" indent="0" algn="ctr">
              <a:buNone/>
            </a:pPr>
            <a:r>
              <a:rPr lang="en-IN" sz="8800" dirty="0">
                <a:solidFill>
                  <a:schemeClr val="bg1"/>
                </a:solidFill>
                <a:latin typeface="Times New Roman" panose="02020603050405020304" pitchFamily="18" charset="0"/>
                <a:cs typeface="Times New Roman" panose="02020603050405020304" pitchFamily="18" charset="0"/>
              </a:rPr>
              <a:t>Sustainable Habitat/ City Infrastructure</a:t>
            </a:r>
          </a:p>
        </p:txBody>
      </p:sp>
    </p:spTree>
    <p:extLst>
      <p:ext uri="{BB962C8B-B14F-4D97-AF65-F5344CB8AC3E}">
        <p14:creationId xmlns:p14="http://schemas.microsoft.com/office/powerpoint/2010/main" val="1318717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5DF38-4D83-1E7F-7AF4-47C189E8E6AA}"/>
              </a:ext>
            </a:extLst>
          </p:cNvPr>
          <p:cNvSpPr>
            <a:spLocks noGrp="1"/>
          </p:cNvSpPr>
          <p:nvPr>
            <p:ph type="title"/>
          </p:nvPr>
        </p:nvSpPr>
        <p:spPr>
          <a:xfrm>
            <a:off x="0" y="281755"/>
            <a:ext cx="2689412" cy="5533257"/>
          </a:xfrm>
        </p:spPr>
        <p:txBody>
          <a:bodyPr>
            <a:normAutofit/>
          </a:bodyPr>
          <a:lstStyle/>
          <a:p>
            <a:pPr algn="ctr">
              <a:lnSpc>
                <a:spcPct val="150000"/>
              </a:lnSpc>
            </a:pPr>
            <a:r>
              <a:rPr lang="en-IN" sz="4000" dirty="0">
                <a:latin typeface="Times New Roman" panose="02020603050405020304" pitchFamily="18" charset="0"/>
                <a:cs typeface="Times New Roman" panose="02020603050405020304" pitchFamily="18" charset="0"/>
              </a:rPr>
              <a:t>Problem Statement</a:t>
            </a:r>
          </a:p>
        </p:txBody>
      </p:sp>
      <p:sp>
        <p:nvSpPr>
          <p:cNvPr id="3" name="Content Placeholder 2">
            <a:extLst>
              <a:ext uri="{FF2B5EF4-FFF2-40B4-BE49-F238E27FC236}">
                <a16:creationId xmlns:a16="http://schemas.microsoft.com/office/drawing/2014/main" id="{BCAF240F-1342-642B-A495-7BBEF73C85C7}"/>
              </a:ext>
            </a:extLst>
          </p:cNvPr>
          <p:cNvSpPr>
            <a:spLocks noGrp="1"/>
          </p:cNvSpPr>
          <p:nvPr>
            <p:ph idx="1"/>
          </p:nvPr>
        </p:nvSpPr>
        <p:spPr>
          <a:xfrm>
            <a:off x="3374094" y="580913"/>
            <a:ext cx="8416288" cy="6277086"/>
          </a:xfrm>
        </p:spPr>
        <p:txBody>
          <a:bodyPr>
            <a:normAutofit/>
          </a:bodyPr>
          <a:lstStyle/>
          <a:p>
            <a:pPr marL="0" indent="0" algn="just">
              <a:lnSpc>
                <a:spcPct val="100000"/>
              </a:lnSpc>
              <a:buNone/>
            </a:pPr>
            <a:r>
              <a:rPr lang="en-US" dirty="0">
                <a:latin typeface="Times New Roman" panose="02020603050405020304" pitchFamily="18" charset="0"/>
                <a:cs typeface="Times New Roman" panose="02020603050405020304" pitchFamily="18" charset="0"/>
              </a:rPr>
              <a:t>Urban residential societies are grappling with inefficient waste management, leading to environmental degradation and resource depletion. This project aims to create a sustainable waste management system using advanced AI and ML technologies for automated segregation of biodegradable and non-biodegradable waste. Biodegradable waste will be converted into odorless compost for local landscaping, while non-biodegradable waste will be directed to recycling facilities. This comprehensive approach seeks to minimize environmental impact, conserve resources, and promote sustainability in urban habitats.</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D67CD68-6256-D14D-BFA6-ECB6B896B735}"/>
              </a:ext>
            </a:extLst>
          </p:cNvPr>
          <p:cNvPicPr>
            <a:picLocks noChangeAspect="1"/>
          </p:cNvPicPr>
          <p:nvPr/>
        </p:nvPicPr>
        <p:blipFill>
          <a:blip r:embed="rId2"/>
          <a:stretch>
            <a:fillRect/>
          </a:stretch>
        </p:blipFill>
        <p:spPr>
          <a:xfrm>
            <a:off x="125310" y="4696720"/>
            <a:ext cx="2190750" cy="2085975"/>
          </a:xfrm>
          <a:prstGeom prst="rect">
            <a:avLst/>
          </a:prstGeom>
        </p:spPr>
      </p:pic>
      <p:sp>
        <p:nvSpPr>
          <p:cNvPr id="6" name="Rectangle 5">
            <a:extLst>
              <a:ext uri="{FF2B5EF4-FFF2-40B4-BE49-F238E27FC236}">
                <a16:creationId xmlns:a16="http://schemas.microsoft.com/office/drawing/2014/main" id="{3E360153-1CB4-76DA-E78E-B09941AFAD1C}"/>
              </a:ext>
            </a:extLst>
          </p:cNvPr>
          <p:cNvSpPr/>
          <p:nvPr/>
        </p:nvSpPr>
        <p:spPr>
          <a:xfrm>
            <a:off x="2424898" y="-1"/>
            <a:ext cx="731520" cy="6858000"/>
          </a:xfrm>
          <a:prstGeom prst="rect">
            <a:avLst/>
          </a:prstGeom>
          <a:ln>
            <a:solidFill>
              <a:schemeClr val="accent6"/>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2615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4592C7-8617-A8EC-101A-98AC213C78F2}"/>
              </a:ext>
            </a:extLst>
          </p:cNvPr>
          <p:cNvPicPr>
            <a:picLocks noChangeAspect="1"/>
          </p:cNvPicPr>
          <p:nvPr/>
        </p:nvPicPr>
        <p:blipFill>
          <a:blip r:embed="rId2"/>
          <a:stretch>
            <a:fillRect/>
          </a:stretch>
        </p:blipFill>
        <p:spPr>
          <a:xfrm>
            <a:off x="363918" y="678965"/>
            <a:ext cx="2330121" cy="1553822"/>
          </a:xfrm>
          <a:prstGeom prst="rect">
            <a:avLst/>
          </a:prstGeom>
          <a:ln>
            <a:solidFill>
              <a:schemeClr val="tx1"/>
            </a:solidFill>
          </a:ln>
        </p:spPr>
      </p:pic>
      <p:sp>
        <p:nvSpPr>
          <p:cNvPr id="8" name="TextBox 7">
            <a:extLst>
              <a:ext uri="{FF2B5EF4-FFF2-40B4-BE49-F238E27FC236}">
                <a16:creationId xmlns:a16="http://schemas.microsoft.com/office/drawing/2014/main" id="{B09123F6-0F70-BFD5-D968-DCD8C182E76B}"/>
              </a:ext>
            </a:extLst>
          </p:cNvPr>
          <p:cNvSpPr txBox="1"/>
          <p:nvPr/>
        </p:nvSpPr>
        <p:spPr>
          <a:xfrm>
            <a:off x="457262" y="287053"/>
            <a:ext cx="2143432" cy="307777"/>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Waste Input</a:t>
            </a:r>
          </a:p>
        </p:txBody>
      </p:sp>
      <p:cxnSp>
        <p:nvCxnSpPr>
          <p:cNvPr id="10" name="Straight Arrow Connector 9">
            <a:extLst>
              <a:ext uri="{FF2B5EF4-FFF2-40B4-BE49-F238E27FC236}">
                <a16:creationId xmlns:a16="http://schemas.microsoft.com/office/drawing/2014/main" id="{744C80FA-2941-C4B4-CA62-2D044027C0AA}"/>
              </a:ext>
            </a:extLst>
          </p:cNvPr>
          <p:cNvCxnSpPr>
            <a:cxnSpLocks/>
            <a:stCxn id="5" idx="3"/>
            <a:endCxn id="1026" idx="1"/>
          </p:cNvCxnSpPr>
          <p:nvPr/>
        </p:nvCxnSpPr>
        <p:spPr>
          <a:xfrm>
            <a:off x="2694039" y="1455876"/>
            <a:ext cx="1337186" cy="49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026" name="Picture 2" descr="What are the key advantages of using AI-powered robots for waste management  in terms of revenue generation, operational costs, and meeting recycling  targets? - Quora">
            <a:extLst>
              <a:ext uri="{FF2B5EF4-FFF2-40B4-BE49-F238E27FC236}">
                <a16:creationId xmlns:a16="http://schemas.microsoft.com/office/drawing/2014/main" id="{B01302E1-DD7A-776B-043F-018A1D30D3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1225" y="682288"/>
            <a:ext cx="1557049" cy="1557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4F05E95-8F23-BDDD-B9A3-13A789FD0B9A}"/>
              </a:ext>
            </a:extLst>
          </p:cNvPr>
          <p:cNvSpPr txBox="1"/>
          <p:nvPr/>
        </p:nvSpPr>
        <p:spPr>
          <a:xfrm>
            <a:off x="3397702" y="179331"/>
            <a:ext cx="2579255" cy="523220"/>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Robotic Arm Picking and Conveyor Belt Transfer</a:t>
            </a:r>
          </a:p>
        </p:txBody>
      </p:sp>
      <p:cxnSp>
        <p:nvCxnSpPr>
          <p:cNvPr id="12" name="Straight Arrow Connector 11">
            <a:extLst>
              <a:ext uri="{FF2B5EF4-FFF2-40B4-BE49-F238E27FC236}">
                <a16:creationId xmlns:a16="http://schemas.microsoft.com/office/drawing/2014/main" id="{4EA3E422-8E3C-64D2-4C62-5DCB960D2564}"/>
              </a:ext>
            </a:extLst>
          </p:cNvPr>
          <p:cNvCxnSpPr>
            <a:cxnSpLocks/>
            <a:stCxn id="1026" idx="3"/>
            <a:endCxn id="14" idx="1"/>
          </p:cNvCxnSpPr>
          <p:nvPr/>
        </p:nvCxnSpPr>
        <p:spPr>
          <a:xfrm flipV="1">
            <a:off x="5588274" y="1458395"/>
            <a:ext cx="1428409" cy="24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4" name="Picture 13">
            <a:extLst>
              <a:ext uri="{FF2B5EF4-FFF2-40B4-BE49-F238E27FC236}">
                <a16:creationId xmlns:a16="http://schemas.microsoft.com/office/drawing/2014/main" id="{6E488A12-E074-5094-B6F3-6FD662675114}"/>
              </a:ext>
            </a:extLst>
          </p:cNvPr>
          <p:cNvPicPr>
            <a:picLocks noChangeAspect="1"/>
          </p:cNvPicPr>
          <p:nvPr/>
        </p:nvPicPr>
        <p:blipFill>
          <a:blip r:embed="rId4"/>
          <a:stretch>
            <a:fillRect/>
          </a:stretch>
        </p:blipFill>
        <p:spPr>
          <a:xfrm>
            <a:off x="7016683" y="682288"/>
            <a:ext cx="2068324" cy="1552214"/>
          </a:xfrm>
          <a:prstGeom prst="rect">
            <a:avLst/>
          </a:prstGeom>
          <a:ln>
            <a:solidFill>
              <a:schemeClr val="tx1"/>
            </a:solidFill>
          </a:ln>
        </p:spPr>
      </p:pic>
      <p:sp>
        <p:nvSpPr>
          <p:cNvPr id="15" name="TextBox 14">
            <a:extLst>
              <a:ext uri="{FF2B5EF4-FFF2-40B4-BE49-F238E27FC236}">
                <a16:creationId xmlns:a16="http://schemas.microsoft.com/office/drawing/2014/main" id="{F3B8CD87-8F30-1ABF-D299-ED4243722C63}"/>
              </a:ext>
            </a:extLst>
          </p:cNvPr>
          <p:cNvSpPr txBox="1"/>
          <p:nvPr/>
        </p:nvSpPr>
        <p:spPr>
          <a:xfrm>
            <a:off x="6397251" y="178498"/>
            <a:ext cx="3307188" cy="523220"/>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Cutting the entangled items to separate them using IR Scanner</a:t>
            </a:r>
          </a:p>
        </p:txBody>
      </p:sp>
      <p:cxnSp>
        <p:nvCxnSpPr>
          <p:cNvPr id="17" name="Connector: Elbow 16">
            <a:extLst>
              <a:ext uri="{FF2B5EF4-FFF2-40B4-BE49-F238E27FC236}">
                <a16:creationId xmlns:a16="http://schemas.microsoft.com/office/drawing/2014/main" id="{FFF0C62C-4764-280F-3CA6-4037744897BF}"/>
              </a:ext>
            </a:extLst>
          </p:cNvPr>
          <p:cNvCxnSpPr>
            <a:cxnSpLocks/>
            <a:stCxn id="14" idx="3"/>
            <a:endCxn id="28" idx="0"/>
          </p:cNvCxnSpPr>
          <p:nvPr/>
        </p:nvCxnSpPr>
        <p:spPr>
          <a:xfrm>
            <a:off x="9085007" y="1458395"/>
            <a:ext cx="1653594" cy="97212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pic>
        <p:nvPicPr>
          <p:cNvPr id="20" name="Picture 19">
            <a:extLst>
              <a:ext uri="{FF2B5EF4-FFF2-40B4-BE49-F238E27FC236}">
                <a16:creationId xmlns:a16="http://schemas.microsoft.com/office/drawing/2014/main" id="{9059AF91-3252-F93E-6B34-B362EBE9258F}"/>
              </a:ext>
            </a:extLst>
          </p:cNvPr>
          <p:cNvPicPr>
            <a:picLocks noChangeAspect="1"/>
          </p:cNvPicPr>
          <p:nvPr/>
        </p:nvPicPr>
        <p:blipFill>
          <a:blip r:embed="rId5"/>
          <a:stretch>
            <a:fillRect/>
          </a:stretch>
        </p:blipFill>
        <p:spPr>
          <a:xfrm>
            <a:off x="9446696" y="2757508"/>
            <a:ext cx="2583810" cy="1526152"/>
          </a:xfrm>
          <a:prstGeom prst="rect">
            <a:avLst/>
          </a:prstGeom>
          <a:ln>
            <a:solidFill>
              <a:schemeClr val="tx1"/>
            </a:solidFill>
          </a:ln>
        </p:spPr>
      </p:pic>
      <p:sp>
        <p:nvSpPr>
          <p:cNvPr id="28" name="TextBox 27">
            <a:extLst>
              <a:ext uri="{FF2B5EF4-FFF2-40B4-BE49-F238E27FC236}">
                <a16:creationId xmlns:a16="http://schemas.microsoft.com/office/drawing/2014/main" id="{EC200B70-5420-A991-8BE8-B5D3319BEE91}"/>
              </a:ext>
            </a:extLst>
          </p:cNvPr>
          <p:cNvSpPr txBox="1"/>
          <p:nvPr/>
        </p:nvSpPr>
        <p:spPr>
          <a:xfrm>
            <a:off x="9085007" y="2430515"/>
            <a:ext cx="3307188" cy="307777"/>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Magnetic Separation</a:t>
            </a:r>
          </a:p>
        </p:txBody>
      </p:sp>
      <p:pic>
        <p:nvPicPr>
          <p:cNvPr id="1030" name="Picture 6" descr="Biodegradable and Non-Biodegradable waste | Waste Management | How to  Recycle Waste">
            <a:extLst>
              <a:ext uri="{FF2B5EF4-FFF2-40B4-BE49-F238E27FC236}">
                <a16:creationId xmlns:a16="http://schemas.microsoft.com/office/drawing/2014/main" id="{7B2C7CBD-6496-C6BE-2402-03C3FFFD88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6054" y="2752967"/>
            <a:ext cx="2721235" cy="153069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E123C399-765D-FE3F-1280-9E4778E5363D}"/>
              </a:ext>
            </a:extLst>
          </p:cNvPr>
          <p:cNvSpPr txBox="1"/>
          <p:nvPr/>
        </p:nvSpPr>
        <p:spPr>
          <a:xfrm>
            <a:off x="2600694" y="2453357"/>
            <a:ext cx="5219003" cy="307777"/>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Segregating Waste into Biodegradable and Non-Biodegradable</a:t>
            </a:r>
          </a:p>
        </p:txBody>
      </p:sp>
      <p:pic>
        <p:nvPicPr>
          <p:cNvPr id="36" name="Picture 35">
            <a:extLst>
              <a:ext uri="{FF2B5EF4-FFF2-40B4-BE49-F238E27FC236}">
                <a16:creationId xmlns:a16="http://schemas.microsoft.com/office/drawing/2014/main" id="{0BBA4954-B111-1AEA-927C-D6A15715A356}"/>
              </a:ext>
            </a:extLst>
          </p:cNvPr>
          <p:cNvPicPr>
            <a:picLocks noChangeAspect="1"/>
          </p:cNvPicPr>
          <p:nvPr/>
        </p:nvPicPr>
        <p:blipFill>
          <a:blip r:embed="rId7"/>
          <a:stretch>
            <a:fillRect/>
          </a:stretch>
        </p:blipFill>
        <p:spPr>
          <a:xfrm>
            <a:off x="335173" y="4918792"/>
            <a:ext cx="2092176" cy="1410039"/>
          </a:xfrm>
          <a:prstGeom prst="rect">
            <a:avLst/>
          </a:prstGeom>
        </p:spPr>
      </p:pic>
      <p:sp>
        <p:nvSpPr>
          <p:cNvPr id="39" name="TextBox 38">
            <a:extLst>
              <a:ext uri="{FF2B5EF4-FFF2-40B4-BE49-F238E27FC236}">
                <a16:creationId xmlns:a16="http://schemas.microsoft.com/office/drawing/2014/main" id="{383C5F30-F0E4-B62F-A046-B079D61FB786}"/>
              </a:ext>
            </a:extLst>
          </p:cNvPr>
          <p:cNvSpPr txBox="1"/>
          <p:nvPr/>
        </p:nvSpPr>
        <p:spPr>
          <a:xfrm>
            <a:off x="2395469" y="5206383"/>
            <a:ext cx="1934326" cy="523220"/>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Biodegradable waste converted to Compost</a:t>
            </a:r>
          </a:p>
        </p:txBody>
      </p:sp>
      <p:pic>
        <p:nvPicPr>
          <p:cNvPr id="40" name="Picture 39">
            <a:extLst>
              <a:ext uri="{FF2B5EF4-FFF2-40B4-BE49-F238E27FC236}">
                <a16:creationId xmlns:a16="http://schemas.microsoft.com/office/drawing/2014/main" id="{2B41BCE2-A3CE-EC26-C978-E527C3389845}"/>
              </a:ext>
            </a:extLst>
          </p:cNvPr>
          <p:cNvPicPr>
            <a:picLocks noChangeAspect="1"/>
          </p:cNvPicPr>
          <p:nvPr/>
        </p:nvPicPr>
        <p:blipFill>
          <a:blip r:embed="rId8"/>
          <a:stretch>
            <a:fillRect/>
          </a:stretch>
        </p:blipFill>
        <p:spPr>
          <a:xfrm>
            <a:off x="10006428" y="4918792"/>
            <a:ext cx="1464346" cy="1464346"/>
          </a:xfrm>
          <a:prstGeom prst="rect">
            <a:avLst/>
          </a:prstGeom>
        </p:spPr>
      </p:pic>
      <p:cxnSp>
        <p:nvCxnSpPr>
          <p:cNvPr id="42" name="Connector: Elbow 41">
            <a:extLst>
              <a:ext uri="{FF2B5EF4-FFF2-40B4-BE49-F238E27FC236}">
                <a16:creationId xmlns:a16="http://schemas.microsoft.com/office/drawing/2014/main" id="{728DF686-5B89-8CB3-4026-8F345A18328E}"/>
              </a:ext>
            </a:extLst>
          </p:cNvPr>
          <p:cNvCxnSpPr>
            <a:cxnSpLocks/>
            <a:stCxn id="1030" idx="2"/>
            <a:endCxn id="36" idx="0"/>
          </p:cNvCxnSpPr>
          <p:nvPr/>
        </p:nvCxnSpPr>
        <p:spPr>
          <a:xfrm rot="5400000">
            <a:off x="2961402" y="2703522"/>
            <a:ext cx="635130" cy="3795411"/>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58" name="Connector: Elbow 57">
            <a:extLst>
              <a:ext uri="{FF2B5EF4-FFF2-40B4-BE49-F238E27FC236}">
                <a16:creationId xmlns:a16="http://schemas.microsoft.com/office/drawing/2014/main" id="{80D52E33-E7A7-D9AB-2282-24C9024D9C34}"/>
              </a:ext>
            </a:extLst>
          </p:cNvPr>
          <p:cNvCxnSpPr>
            <a:cxnSpLocks/>
            <a:stCxn id="1030" idx="2"/>
            <a:endCxn id="40" idx="0"/>
          </p:cNvCxnSpPr>
          <p:nvPr/>
        </p:nvCxnSpPr>
        <p:spPr>
          <a:xfrm rot="16200000" flipH="1">
            <a:off x="7640071" y="1820262"/>
            <a:ext cx="635130" cy="5561929"/>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1031" name="Connector: Elbow 1030">
            <a:extLst>
              <a:ext uri="{FF2B5EF4-FFF2-40B4-BE49-F238E27FC236}">
                <a16:creationId xmlns:a16="http://schemas.microsoft.com/office/drawing/2014/main" id="{6A73C53D-9E86-0616-9381-0F9B7E3CA5C9}"/>
              </a:ext>
            </a:extLst>
          </p:cNvPr>
          <p:cNvCxnSpPr>
            <a:cxnSpLocks/>
            <a:stCxn id="20" idx="1"/>
            <a:endCxn id="1030" idx="3"/>
          </p:cNvCxnSpPr>
          <p:nvPr/>
        </p:nvCxnSpPr>
        <p:spPr>
          <a:xfrm rot="10800000">
            <a:off x="6537290" y="3518316"/>
            <a:ext cx="2909407" cy="2269"/>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sp>
        <p:nvSpPr>
          <p:cNvPr id="1056" name="TextBox 1055">
            <a:extLst>
              <a:ext uri="{FF2B5EF4-FFF2-40B4-BE49-F238E27FC236}">
                <a16:creationId xmlns:a16="http://schemas.microsoft.com/office/drawing/2014/main" id="{03AD62E1-C75C-89D3-7808-7A63A0148945}"/>
              </a:ext>
            </a:extLst>
          </p:cNvPr>
          <p:cNvSpPr txBox="1"/>
          <p:nvPr/>
        </p:nvSpPr>
        <p:spPr>
          <a:xfrm>
            <a:off x="7746124" y="5172611"/>
            <a:ext cx="2334888" cy="954107"/>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Non-Biodegradable waste transferred to authorities for further processing and disposal</a:t>
            </a:r>
          </a:p>
        </p:txBody>
      </p:sp>
    </p:spTree>
    <p:extLst>
      <p:ext uri="{BB962C8B-B14F-4D97-AF65-F5344CB8AC3E}">
        <p14:creationId xmlns:p14="http://schemas.microsoft.com/office/powerpoint/2010/main" val="5697522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AF9B8-0F66-AC4C-A924-580F3BD63FB0}"/>
              </a:ext>
            </a:extLst>
          </p:cNvPr>
          <p:cNvSpPr>
            <a:spLocks noGrp="1"/>
          </p:cNvSpPr>
          <p:nvPr>
            <p:ph type="title"/>
          </p:nvPr>
        </p:nvSpPr>
        <p:spPr>
          <a:xfrm>
            <a:off x="132864" y="-53024"/>
            <a:ext cx="10515600" cy="1325563"/>
          </a:xfrm>
        </p:spPr>
        <p:txBody>
          <a:bodyPr>
            <a:normAutofit/>
          </a:bodyPr>
          <a:lstStyle/>
          <a:p>
            <a:r>
              <a:rPr lang="en-IN" sz="4000" dirty="0">
                <a:latin typeface="Times New Roman" panose="02020603050405020304" pitchFamily="18" charset="0"/>
                <a:cs typeface="Times New Roman" panose="02020603050405020304" pitchFamily="18" charset="0"/>
              </a:rPr>
              <a:t>Step 1: Waste Input</a:t>
            </a:r>
          </a:p>
        </p:txBody>
      </p:sp>
      <p:sp>
        <p:nvSpPr>
          <p:cNvPr id="3" name="Content Placeholder 2">
            <a:extLst>
              <a:ext uri="{FF2B5EF4-FFF2-40B4-BE49-F238E27FC236}">
                <a16:creationId xmlns:a16="http://schemas.microsoft.com/office/drawing/2014/main" id="{AD0323B0-43D3-393D-6F72-C33059C1F3B5}"/>
              </a:ext>
            </a:extLst>
          </p:cNvPr>
          <p:cNvSpPr>
            <a:spLocks noGrp="1"/>
          </p:cNvSpPr>
          <p:nvPr>
            <p:ph idx="1"/>
          </p:nvPr>
        </p:nvSpPr>
        <p:spPr>
          <a:xfrm>
            <a:off x="1434913" y="4343398"/>
            <a:ext cx="2693333" cy="2268310"/>
          </a:xfrm>
        </p:spPr>
        <p:txBody>
          <a:bodyPr>
            <a:normAutofit/>
          </a:bodyPr>
          <a:lstStyle/>
          <a:p>
            <a:pPr marL="0" indent="0" algn="ctr">
              <a:lnSpc>
                <a:spcPct val="150000"/>
              </a:lnSpc>
              <a:buNone/>
            </a:pPr>
            <a:r>
              <a:rPr lang="en-IN" sz="2400" dirty="0">
                <a:latin typeface="Times New Roman" panose="02020603050405020304" pitchFamily="18" charset="0"/>
                <a:cs typeface="Times New Roman" panose="02020603050405020304" pitchFamily="18" charset="0"/>
              </a:rPr>
              <a:t>The waste is given as input to the machine.</a:t>
            </a:r>
          </a:p>
        </p:txBody>
      </p:sp>
      <p:pic>
        <p:nvPicPr>
          <p:cNvPr id="4" name="Picture 3">
            <a:extLst>
              <a:ext uri="{FF2B5EF4-FFF2-40B4-BE49-F238E27FC236}">
                <a16:creationId xmlns:a16="http://schemas.microsoft.com/office/drawing/2014/main" id="{13239318-E40E-C17D-5FAF-686BBF3AC4A5}"/>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44335" y1="42484" x2="47783" y2="48203"/>
                        <a14:foregroundMark x1="31224" y1="29248" x2="31369" y2="29324"/>
                        <a14:foregroundMark x1="26273" y1="26634" x2="31224" y2="29248"/>
                        <a14:foregroundMark x1="32348" y1="25000" x2="32348" y2="25000"/>
                        <a14:foregroundMark x1="32348" y1="25000" x2="32348" y2="25000"/>
                        <a14:foregroundMark x1="56322" y1="28922" x2="56322" y2="28922"/>
                        <a14:foregroundMark x1="56322" y1="28922" x2="56322" y2="28922"/>
                        <a14:foregroundMark x1="58292" y1="25817" x2="58292" y2="25817"/>
                        <a14:foregroundMark x1="58292" y1="25817" x2="59770" y2="22712"/>
                        <a14:foregroundMark x1="59770" y1="22712" x2="59770" y2="22712"/>
                        <a14:foregroundMark x1="59770" y1="22712" x2="59770" y2="22712"/>
                        <a14:foregroundMark x1="60920" y1="19118" x2="60920" y2="19118"/>
                        <a14:foregroundMark x1="60920" y1="19118" x2="60920" y2="19118"/>
                        <a14:foregroundMark x1="72250" y1="27778" x2="72250" y2="27778"/>
                        <a14:foregroundMark x1="72250" y1="27778" x2="72250" y2="27778"/>
                        <a14:foregroundMark x1="34154" y1="28922" x2="34154" y2="28922"/>
                        <a14:foregroundMark x1="34154" y1="28922" x2="34154" y2="28922"/>
                        <a14:foregroundMark x1="49425" y1="24346" x2="49425" y2="24346"/>
                        <a14:foregroundMark x1="45813" y1="24673" x2="45813" y2="24673"/>
                        <a14:foregroundMark x1="44007" y1="25980" x2="49754" y2="25980"/>
                        <a14:foregroundMark x1="49754" y1="25980" x2="49754" y2="25980"/>
                        <a14:foregroundMark x1="49754" y1="25980" x2="42857" y2="26634"/>
                        <a14:foregroundMark x1="34154" y1="30392" x2="32841" y2="26471"/>
                        <a14:foregroundMark x1="31363" y1="22876" x2="36125" y2="32026"/>
                        <a14:foregroundMark x1="40887" y1="28595" x2="40887" y2="28595"/>
                        <a14:foregroundMark x1="40887" y1="28595" x2="40887" y2="28595"/>
                        <a14:foregroundMark x1="52874" y1="26144" x2="52874" y2="26144"/>
                        <a14:foregroundMark x1="52874" y1="26144" x2="52874" y2="26144"/>
                        <a14:foregroundMark x1="51560" y1="25654" x2="51232" y2="24673"/>
                        <a14:foregroundMark x1="47619" y1="28758" x2="47947" y2="30392"/>
                        <a14:foregroundMark x1="41379" y1="30392" x2="42693" y2="29412"/>
                        <a14:foregroundMark x1="23810" y1="20098" x2="37603" y2="30229"/>
                        <a14:foregroundMark x1="37603" y1="30229" x2="67159" y2="23529"/>
                        <a14:foregroundMark x1="67159" y1="23529" x2="73892" y2="31209"/>
                        <a14:foregroundMark x1="73892" y1="31209" x2="54953" y2="22048"/>
                        <a14:foregroundMark x1="61978" y1="22559" x2="72085" y2="26471"/>
                        <a14:foregroundMark x1="56206" y1="20325" x2="61788" y2="22485"/>
                        <a14:foregroundMark x1="72085" y1="26471" x2="73892" y2="32680"/>
                        <a14:backgroundMark x1="12479" y1="23366" x2="22332" y2="15196"/>
                        <a14:backgroundMark x1="22332" y1="15196" x2="41051" y2="10131"/>
                        <a14:backgroundMark x1="41051" y1="10131" x2="83087" y2="20425"/>
                        <a14:backgroundMark x1="83087" y1="20425" x2="93596" y2="24673"/>
                        <a14:backgroundMark x1="30049" y1="19118" x2="40558" y2="15196"/>
                        <a14:backgroundMark x1="40558" y1="15196" x2="50411" y2="15359"/>
                        <a14:backgroundMark x1="50411" y1="15359" x2="55008" y2="19118"/>
                        <a14:backgroundMark x1="55008" y1="19118" x2="56979" y2="19118"/>
                        <a14:backgroundMark x1="61576" y1="19118" x2="61576" y2="19118"/>
                        <a14:backgroundMark x1="61576" y1="19118" x2="61576" y2="19118"/>
                        <a14:backgroundMark x1="61084" y1="18954" x2="61084" y2="18954"/>
                        <a14:backgroundMark x1="61084" y1="18954" x2="61084" y2="18954"/>
                        <a14:backgroundMark x1="60920" y1="19771" x2="60920" y2="19771"/>
                        <a14:backgroundMark x1="60920" y1="19771" x2="60920" y2="19771"/>
                        <a14:backgroundMark x1="60920" y1="19771" x2="60920" y2="19118"/>
                        <a14:backgroundMark x1="60920" y1="19118" x2="60920" y2="19118"/>
                        <a14:backgroundMark x1="60920" y1="19118" x2="60920" y2="19118"/>
                        <a14:backgroundMark x1="54023" y1="19935" x2="54023" y2="19935"/>
                        <a14:backgroundMark x1="54023" y1="19935" x2="54023" y2="19935"/>
                        <a14:backgroundMark x1="54023" y1="19935" x2="54023" y2="19935"/>
                        <a14:backgroundMark x1="53038" y1="20915" x2="55008" y2="18464"/>
                        <a14:backgroundMark x1="70443" y1="58170" x2="83415" y2="31536"/>
                        <a14:backgroundMark x1="71264" y1="37908" x2="70115" y2="42647"/>
                      </a14:backgroundRemoval>
                    </a14:imgEffect>
                  </a14:imgLayer>
                </a14:imgProps>
              </a:ext>
            </a:extLst>
          </a:blip>
          <a:srcRect l="11939" t="11537" r="17770" b="25655"/>
          <a:stretch/>
        </p:blipFill>
        <p:spPr>
          <a:xfrm>
            <a:off x="798517" y="1277471"/>
            <a:ext cx="3558330" cy="3195174"/>
          </a:xfrm>
          <a:prstGeom prst="rect">
            <a:avLst/>
          </a:prstGeom>
        </p:spPr>
      </p:pic>
      <p:grpSp>
        <p:nvGrpSpPr>
          <p:cNvPr id="9" name="Group 8">
            <a:extLst>
              <a:ext uri="{FF2B5EF4-FFF2-40B4-BE49-F238E27FC236}">
                <a16:creationId xmlns:a16="http://schemas.microsoft.com/office/drawing/2014/main" id="{3564E988-9656-D770-FC21-C397F389EA66}"/>
              </a:ext>
            </a:extLst>
          </p:cNvPr>
          <p:cNvGrpSpPr/>
          <p:nvPr/>
        </p:nvGrpSpPr>
        <p:grpSpPr>
          <a:xfrm>
            <a:off x="7418695" y="1824236"/>
            <a:ext cx="3709928" cy="1461486"/>
            <a:chOff x="7418695" y="1824236"/>
            <a:chExt cx="3709928" cy="1461486"/>
          </a:xfrm>
        </p:grpSpPr>
        <p:pic>
          <p:nvPicPr>
            <p:cNvPr id="7" name="Picture 6">
              <a:extLst>
                <a:ext uri="{FF2B5EF4-FFF2-40B4-BE49-F238E27FC236}">
                  <a16:creationId xmlns:a16="http://schemas.microsoft.com/office/drawing/2014/main" id="{CB185A54-1307-F22D-F9E6-7C5193E046C4}"/>
                </a:ext>
              </a:extLst>
            </p:cNvPr>
            <p:cNvPicPr>
              <a:picLocks noChangeAspect="1"/>
            </p:cNvPicPr>
            <p:nvPr/>
          </p:nvPicPr>
          <p:blipFill>
            <a:blip r:embed="rId4"/>
            <a:stretch>
              <a:fillRect/>
            </a:stretch>
          </p:blipFill>
          <p:spPr>
            <a:xfrm>
              <a:off x="7418695" y="1824236"/>
              <a:ext cx="3709928" cy="1461486"/>
            </a:xfrm>
            <a:prstGeom prst="rect">
              <a:avLst/>
            </a:prstGeom>
          </p:spPr>
        </p:pic>
        <p:sp>
          <p:nvSpPr>
            <p:cNvPr id="5" name="TextBox 4">
              <a:extLst>
                <a:ext uri="{FF2B5EF4-FFF2-40B4-BE49-F238E27FC236}">
                  <a16:creationId xmlns:a16="http://schemas.microsoft.com/office/drawing/2014/main" id="{BECE1459-8D6A-DF28-0C0E-D0D5EFF2A59A}"/>
                </a:ext>
              </a:extLst>
            </p:cNvPr>
            <p:cNvSpPr txBox="1"/>
            <p:nvPr/>
          </p:nvSpPr>
          <p:spPr>
            <a:xfrm>
              <a:off x="8049976" y="2228443"/>
              <a:ext cx="2447365" cy="646331"/>
            </a:xfrm>
            <a:prstGeom prst="rect">
              <a:avLst/>
            </a:prstGeom>
            <a:noFill/>
          </p:spPr>
          <p:txBody>
            <a:bodyPr wrap="square" rtlCol="0">
              <a:spAutoFit/>
            </a:bodyPr>
            <a:lstStyle/>
            <a:p>
              <a:r>
                <a:rPr lang="en-IN" sz="3600" dirty="0">
                  <a:latin typeface="Times New Roman" panose="02020603050405020304" pitchFamily="18" charset="0"/>
                  <a:cs typeface="Times New Roman" panose="02020603050405020304" pitchFamily="18" charset="0"/>
                </a:rPr>
                <a:t>State = Mix</a:t>
              </a:r>
            </a:p>
          </p:txBody>
        </p:sp>
      </p:grpSp>
      <p:sp>
        <p:nvSpPr>
          <p:cNvPr id="8" name="Content Placeholder 2">
            <a:extLst>
              <a:ext uri="{FF2B5EF4-FFF2-40B4-BE49-F238E27FC236}">
                <a16:creationId xmlns:a16="http://schemas.microsoft.com/office/drawing/2014/main" id="{4AA49AC4-DA98-098A-EB61-2E78770A7B1C}"/>
              </a:ext>
            </a:extLst>
          </p:cNvPr>
          <p:cNvSpPr txBox="1">
            <a:spLocks/>
          </p:cNvSpPr>
          <p:nvPr/>
        </p:nvSpPr>
        <p:spPr>
          <a:xfrm>
            <a:off x="6468035" y="3953435"/>
            <a:ext cx="4925448" cy="21649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IN" sz="2400" dirty="0">
                <a:latin typeface="Times New Roman" panose="02020603050405020304" pitchFamily="18" charset="0"/>
                <a:cs typeface="Times New Roman" panose="02020603050405020304" pitchFamily="18" charset="0"/>
              </a:rPr>
              <a:t>We also specify what type of waste is being given (Wet waste/ Dry waste/ Mixed Waste)</a:t>
            </a:r>
          </a:p>
        </p:txBody>
      </p:sp>
    </p:spTree>
    <p:extLst>
      <p:ext uri="{BB962C8B-B14F-4D97-AF65-F5344CB8AC3E}">
        <p14:creationId xmlns:p14="http://schemas.microsoft.com/office/powerpoint/2010/main" val="334411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14B02-79CA-B221-6806-1D5F6BECFD0E}"/>
              </a:ext>
            </a:extLst>
          </p:cNvPr>
          <p:cNvSpPr>
            <a:spLocks noGrp="1"/>
          </p:cNvSpPr>
          <p:nvPr>
            <p:ph type="title"/>
          </p:nvPr>
        </p:nvSpPr>
        <p:spPr>
          <a:xfrm>
            <a:off x="134471" y="246292"/>
            <a:ext cx="12057529" cy="1325563"/>
          </a:xfrm>
        </p:spPr>
        <p:txBody>
          <a:bodyPr>
            <a:normAutofit fontScale="90000"/>
          </a:bodyPr>
          <a:lstStyle/>
          <a:p>
            <a:r>
              <a:rPr lang="en-IN" sz="4400" dirty="0">
                <a:latin typeface="Times New Roman" panose="02020603050405020304" pitchFamily="18" charset="0"/>
                <a:cs typeface="Times New Roman" panose="02020603050405020304" pitchFamily="18" charset="0"/>
              </a:rPr>
              <a:t>Step 2: Robotic Arm Picking and Conveyor Belt Transfer</a:t>
            </a:r>
            <a:br>
              <a:rPr lang="en-IN" sz="4400"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8B9BEBE-3765-05A1-C9CB-5A00A93DE734}"/>
              </a:ext>
            </a:extLst>
          </p:cNvPr>
          <p:cNvPicPr>
            <a:picLocks noChangeAspect="1"/>
          </p:cNvPicPr>
          <p:nvPr/>
        </p:nvPicPr>
        <p:blipFill>
          <a:blip r:embed="rId2"/>
          <a:stretch>
            <a:fillRect/>
          </a:stretch>
        </p:blipFill>
        <p:spPr>
          <a:xfrm>
            <a:off x="802341" y="1358152"/>
            <a:ext cx="3939988" cy="2954991"/>
          </a:xfrm>
          <a:prstGeom prst="rect">
            <a:avLst/>
          </a:prstGeom>
          <a:ln>
            <a:solidFill>
              <a:schemeClr val="tx1"/>
            </a:solidFill>
          </a:ln>
        </p:spPr>
      </p:pic>
      <p:sp>
        <p:nvSpPr>
          <p:cNvPr id="6" name="Content Placeholder 2">
            <a:extLst>
              <a:ext uri="{FF2B5EF4-FFF2-40B4-BE49-F238E27FC236}">
                <a16:creationId xmlns:a16="http://schemas.microsoft.com/office/drawing/2014/main" id="{7D329C2E-2C4C-923C-E6DB-09CCB3F5E6F9}"/>
              </a:ext>
            </a:extLst>
          </p:cNvPr>
          <p:cNvSpPr>
            <a:spLocks noGrp="1"/>
          </p:cNvSpPr>
          <p:nvPr>
            <p:ph idx="1"/>
          </p:nvPr>
        </p:nvSpPr>
        <p:spPr>
          <a:xfrm>
            <a:off x="802341" y="4343398"/>
            <a:ext cx="3939988" cy="2268310"/>
          </a:xfrm>
        </p:spPr>
        <p:txBody>
          <a:bodyPr>
            <a:normAutofit/>
          </a:bodyPr>
          <a:lstStyle/>
          <a:p>
            <a:pPr marL="0" indent="0" algn="ctr">
              <a:lnSpc>
                <a:spcPct val="150000"/>
              </a:lnSpc>
              <a:buNone/>
            </a:pPr>
            <a:r>
              <a:rPr lang="en-IN" sz="2400" dirty="0">
                <a:latin typeface="Times New Roman" panose="02020603050405020304" pitchFamily="18" charset="0"/>
                <a:cs typeface="Times New Roman" panose="02020603050405020304" pitchFamily="18" charset="0"/>
              </a:rPr>
              <a:t>The robotic arm one by one picks up the waste from the bin</a:t>
            </a:r>
          </a:p>
        </p:txBody>
      </p:sp>
      <p:pic>
        <p:nvPicPr>
          <p:cNvPr id="7" name="Picture 6">
            <a:extLst>
              <a:ext uri="{FF2B5EF4-FFF2-40B4-BE49-F238E27FC236}">
                <a16:creationId xmlns:a16="http://schemas.microsoft.com/office/drawing/2014/main" id="{56C56273-82F4-BDF7-BF71-801174D9F433}"/>
              </a:ext>
            </a:extLst>
          </p:cNvPr>
          <p:cNvPicPr>
            <a:picLocks noChangeAspect="1"/>
          </p:cNvPicPr>
          <p:nvPr/>
        </p:nvPicPr>
        <p:blipFill>
          <a:blip r:embed="rId3"/>
          <a:stretch>
            <a:fillRect/>
          </a:stretch>
        </p:blipFill>
        <p:spPr>
          <a:xfrm>
            <a:off x="6559131" y="1436360"/>
            <a:ext cx="4960300" cy="3065929"/>
          </a:xfrm>
          <a:prstGeom prst="rect">
            <a:avLst/>
          </a:prstGeom>
          <a:ln>
            <a:solidFill>
              <a:schemeClr val="tx1"/>
            </a:solidFill>
          </a:ln>
        </p:spPr>
      </p:pic>
      <p:sp>
        <p:nvSpPr>
          <p:cNvPr id="8" name="Content Placeholder 2">
            <a:extLst>
              <a:ext uri="{FF2B5EF4-FFF2-40B4-BE49-F238E27FC236}">
                <a16:creationId xmlns:a16="http://schemas.microsoft.com/office/drawing/2014/main" id="{5CE63203-7F0F-83BD-D45F-476979DC9A42}"/>
              </a:ext>
            </a:extLst>
          </p:cNvPr>
          <p:cNvSpPr txBox="1">
            <a:spLocks/>
          </p:cNvSpPr>
          <p:nvPr/>
        </p:nvSpPr>
        <p:spPr>
          <a:xfrm>
            <a:off x="6559131" y="4589690"/>
            <a:ext cx="5099469" cy="22683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IN" sz="2400" dirty="0">
                <a:latin typeface="Times New Roman" panose="02020603050405020304" pitchFamily="18" charset="0"/>
                <a:cs typeface="Times New Roman" panose="02020603050405020304" pitchFamily="18" charset="0"/>
              </a:rPr>
              <a:t>It then places the picked waste material onto a conveyor belt</a:t>
            </a:r>
          </a:p>
        </p:txBody>
      </p:sp>
    </p:spTree>
    <p:extLst>
      <p:ext uri="{BB962C8B-B14F-4D97-AF65-F5344CB8AC3E}">
        <p14:creationId xmlns:p14="http://schemas.microsoft.com/office/powerpoint/2010/main" val="3574789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14B02-79CA-B221-6806-1D5F6BECFD0E}"/>
              </a:ext>
            </a:extLst>
          </p:cNvPr>
          <p:cNvSpPr>
            <a:spLocks noGrp="1"/>
          </p:cNvSpPr>
          <p:nvPr>
            <p:ph type="title"/>
          </p:nvPr>
        </p:nvSpPr>
        <p:spPr>
          <a:xfrm>
            <a:off x="134471" y="365125"/>
            <a:ext cx="12057529" cy="1325563"/>
          </a:xfrm>
        </p:spPr>
        <p:txBody>
          <a:bodyPr>
            <a:normAutofit fontScale="90000"/>
          </a:bodyPr>
          <a:lstStyle/>
          <a:p>
            <a:pPr algn="ctr">
              <a:lnSpc>
                <a:spcPct val="100000"/>
              </a:lnSpc>
            </a:pPr>
            <a:r>
              <a:rPr lang="en-IN" sz="4400" dirty="0">
                <a:latin typeface="Times New Roman" panose="02020603050405020304" pitchFamily="18" charset="0"/>
                <a:cs typeface="Times New Roman" panose="02020603050405020304" pitchFamily="18" charset="0"/>
              </a:rPr>
              <a:t>Step 3: Cutting the entangled items to separate them using IR Scanner</a:t>
            </a:r>
            <a:br>
              <a:rPr lang="en-IN" sz="4400"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493B4349-1B1D-4025-BF39-6DF223F5229F}"/>
              </a:ext>
            </a:extLst>
          </p:cNvPr>
          <p:cNvPicPr>
            <a:picLocks noChangeAspect="1"/>
          </p:cNvPicPr>
          <p:nvPr/>
        </p:nvPicPr>
        <p:blipFill>
          <a:blip r:embed="rId2"/>
          <a:stretch>
            <a:fillRect/>
          </a:stretch>
        </p:blipFill>
        <p:spPr>
          <a:xfrm>
            <a:off x="250941" y="1425388"/>
            <a:ext cx="4204517" cy="3429000"/>
          </a:xfrm>
          <a:prstGeom prst="rect">
            <a:avLst/>
          </a:prstGeom>
          <a:ln>
            <a:solidFill>
              <a:schemeClr val="tx1"/>
            </a:solidFill>
          </a:ln>
        </p:spPr>
      </p:pic>
      <p:sp>
        <p:nvSpPr>
          <p:cNvPr id="10" name="Content Placeholder 2">
            <a:extLst>
              <a:ext uri="{FF2B5EF4-FFF2-40B4-BE49-F238E27FC236}">
                <a16:creationId xmlns:a16="http://schemas.microsoft.com/office/drawing/2014/main" id="{79AF7C64-613E-1D42-986F-A22C7550CD38}"/>
              </a:ext>
            </a:extLst>
          </p:cNvPr>
          <p:cNvSpPr>
            <a:spLocks noGrp="1"/>
          </p:cNvSpPr>
          <p:nvPr>
            <p:ph idx="1"/>
          </p:nvPr>
        </p:nvSpPr>
        <p:spPr>
          <a:xfrm>
            <a:off x="1260101" y="4854388"/>
            <a:ext cx="2424393" cy="1690086"/>
          </a:xfrm>
        </p:spPr>
        <p:txBody>
          <a:bodyPr>
            <a:normAutofit fontScale="92500"/>
          </a:bodyPr>
          <a:lstStyle/>
          <a:p>
            <a:pPr marL="0" indent="0" algn="ctr">
              <a:lnSpc>
                <a:spcPct val="150000"/>
              </a:lnSpc>
              <a:buNone/>
            </a:pPr>
            <a:r>
              <a:rPr lang="en-IN" sz="2400" dirty="0">
                <a:latin typeface="Times New Roman" panose="02020603050405020304" pitchFamily="18" charset="0"/>
                <a:cs typeface="Times New Roman" panose="02020603050405020304" pitchFamily="18" charset="0"/>
              </a:rPr>
              <a:t>IR sensor can immediately detect a different object. </a:t>
            </a:r>
          </a:p>
        </p:txBody>
      </p:sp>
      <p:grpSp>
        <p:nvGrpSpPr>
          <p:cNvPr id="20" name="Group 19">
            <a:extLst>
              <a:ext uri="{FF2B5EF4-FFF2-40B4-BE49-F238E27FC236}">
                <a16:creationId xmlns:a16="http://schemas.microsoft.com/office/drawing/2014/main" id="{2B52AB56-82BA-DDC1-598D-8DA6A76A1FE1}"/>
              </a:ext>
            </a:extLst>
          </p:cNvPr>
          <p:cNvGrpSpPr/>
          <p:nvPr/>
        </p:nvGrpSpPr>
        <p:grpSpPr>
          <a:xfrm>
            <a:off x="5224976" y="2070846"/>
            <a:ext cx="6097448" cy="2201677"/>
            <a:chOff x="5224976" y="2070846"/>
            <a:chExt cx="6097448" cy="2201677"/>
          </a:xfrm>
        </p:grpSpPr>
        <p:pic>
          <p:nvPicPr>
            <p:cNvPr id="3074" name="Picture 2" descr="Pillsbury-Moline Sheeter &amp; Guillotine Line">
              <a:extLst>
                <a:ext uri="{FF2B5EF4-FFF2-40B4-BE49-F238E27FC236}">
                  <a16:creationId xmlns:a16="http://schemas.microsoft.com/office/drawing/2014/main" id="{7F534CAD-D675-BFB1-AAF1-92AA4F7D54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0" t="24314" r="-809" b="11479"/>
            <a:stretch/>
          </p:blipFill>
          <p:spPr bwMode="auto">
            <a:xfrm>
              <a:off x="5224976" y="2070846"/>
              <a:ext cx="6097448" cy="220167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EED381C9-7C0D-0FB4-70E4-D391E4835386}"/>
                </a:ext>
              </a:extLst>
            </p:cNvPr>
            <p:cNvCxnSpPr/>
            <p:nvPr/>
          </p:nvCxnSpPr>
          <p:spPr>
            <a:xfrm>
              <a:off x="7894749" y="2427668"/>
              <a:ext cx="0" cy="399245"/>
            </a:xfrm>
            <a:prstGeom prst="straightConnector1">
              <a:avLst/>
            </a:prstGeom>
            <a:ln w="3810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9C86C43-DF57-14C9-ACBD-3CBEAFE3F4BC}"/>
                </a:ext>
              </a:extLst>
            </p:cNvPr>
            <p:cNvCxnSpPr>
              <a:cxnSpLocks/>
            </p:cNvCxnSpPr>
            <p:nvPr/>
          </p:nvCxnSpPr>
          <p:spPr>
            <a:xfrm>
              <a:off x="8339070" y="3160079"/>
              <a:ext cx="315533" cy="171718"/>
            </a:xfrm>
            <a:prstGeom prst="straightConnector1">
              <a:avLst/>
            </a:prstGeom>
            <a:ln w="3810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421829E4-3790-0B5E-9D39-73062003C830}"/>
                </a:ext>
              </a:extLst>
            </p:cNvPr>
            <p:cNvCxnSpPr>
              <a:cxnSpLocks/>
            </p:cNvCxnSpPr>
            <p:nvPr/>
          </p:nvCxnSpPr>
          <p:spPr>
            <a:xfrm flipH="1" flipV="1">
              <a:off x="8590209" y="3160079"/>
              <a:ext cx="315533" cy="171718"/>
            </a:xfrm>
            <a:prstGeom prst="straightConnector1">
              <a:avLst/>
            </a:prstGeom>
            <a:ln w="3810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
        <p:nvSpPr>
          <p:cNvPr id="19" name="Content Placeholder 2">
            <a:extLst>
              <a:ext uri="{FF2B5EF4-FFF2-40B4-BE49-F238E27FC236}">
                <a16:creationId xmlns:a16="http://schemas.microsoft.com/office/drawing/2014/main" id="{8AE4E2BC-749F-B848-F2E6-E77DBCB04270}"/>
              </a:ext>
            </a:extLst>
          </p:cNvPr>
          <p:cNvSpPr txBox="1">
            <a:spLocks/>
          </p:cNvSpPr>
          <p:nvPr/>
        </p:nvSpPr>
        <p:spPr>
          <a:xfrm>
            <a:off x="5464619" y="4516712"/>
            <a:ext cx="5857806" cy="2027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IN" sz="2400" dirty="0">
                <a:latin typeface="Times New Roman" panose="02020603050405020304" pitchFamily="18" charset="0"/>
                <a:cs typeface="Times New Roman" panose="02020603050405020304" pitchFamily="18" charset="0"/>
              </a:rPr>
              <a:t>To ensure that the 2 different objects are not entangled, we cut them using 3 blades (1 vertical and 2 horizontal)</a:t>
            </a:r>
          </a:p>
        </p:txBody>
      </p:sp>
    </p:spTree>
    <p:extLst>
      <p:ext uri="{BB962C8B-B14F-4D97-AF65-F5344CB8AC3E}">
        <p14:creationId xmlns:p14="http://schemas.microsoft.com/office/powerpoint/2010/main" val="24854831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960</TotalTime>
  <Words>853</Words>
  <Application>Microsoft Office PowerPoint</Application>
  <PresentationFormat>Widescreen</PresentationFormat>
  <Paragraphs>128</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Problem Statement</vt:lpstr>
      <vt:lpstr>PowerPoint Presentation</vt:lpstr>
      <vt:lpstr>Step 1: Waste Input</vt:lpstr>
      <vt:lpstr>Step 2: Robotic Arm Picking and Conveyor Belt Transfer </vt:lpstr>
      <vt:lpstr>Step 3: Cutting the entangled items to separate them using IR Scanner </vt:lpstr>
      <vt:lpstr>Step 4: Magnetic Separation</vt:lpstr>
      <vt:lpstr>Step 5a: Segregating Waste into Biodegradable and Non-Biodegradable</vt:lpstr>
      <vt:lpstr>PowerPoint Presentation</vt:lpstr>
      <vt:lpstr>Step 5b: Segregating Waste into Biodegradable and Non-Biodegradable</vt:lpstr>
      <vt:lpstr>PowerPoint Presentation</vt:lpstr>
      <vt:lpstr>Step 6: Composting</vt:lpstr>
      <vt:lpstr>PowerPoint Presentation</vt:lpstr>
      <vt:lpstr>PowerPoint Presentation</vt:lpstr>
      <vt:lpstr>Design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Mitali Chavan</dc:creator>
  <cp:lastModifiedBy>Mitali Chavan</cp:lastModifiedBy>
  <cp:revision>52</cp:revision>
  <dcterms:created xsi:type="dcterms:W3CDTF">2024-06-01T10:05:12Z</dcterms:created>
  <dcterms:modified xsi:type="dcterms:W3CDTF">2024-07-08T10:23:54Z</dcterms:modified>
</cp:coreProperties>
</file>